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5143500" cx="9144000"/>
  <p:notesSz cx="6858000" cy="9144000"/>
  <p:embeddedFontLst>
    <p:embeddedFont>
      <p:font typeface="Average"/>
      <p:regular r:id="rId37"/>
    </p:embeddedFont>
    <p:embeddedFont>
      <p:font typeface="Oswald"/>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Average-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Oswald-bold.fntdata"/><Relationship Id="rId16" Type="http://schemas.openxmlformats.org/officeDocument/2006/relationships/slide" Target="slides/slide11.xml"/><Relationship Id="rId38" Type="http://schemas.openxmlformats.org/officeDocument/2006/relationships/font" Target="fonts/Oswald-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final class, we’re going to cover a hodge podge of different advanced issues that may help you in the kinds of NeoPixel projects you work on in the future. </a:t>
            </a:r>
            <a:br>
              <a:rPr lang="en"/>
            </a:br>
            <a:r>
              <a:rPr lang="en"/>
              <a:t>We will also dig a bit deeper into the nuts and bolts of how the NeoPixel system works in the hope of gaining a deeper understanding going forward.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b85ec5735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b85ec5735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operator is like the remainder you learned in grade school division. Most critically, it tells you if one number is evenly divisible by another; because only then does it return zero.</a:t>
            </a:r>
            <a:br>
              <a:rPr lang="en"/>
            </a:br>
            <a:br>
              <a:rPr lang="en"/>
            </a:br>
            <a:r>
              <a:rPr lang="en"/>
              <a:t>Ten goes into ten one time, no remainder, so our modulus is zero</a:t>
            </a:r>
            <a:br>
              <a:rPr lang="en"/>
            </a:br>
            <a:r>
              <a:rPr lang="en">
                <a:solidFill>
                  <a:schemeClr val="dk1"/>
                </a:solidFill>
              </a:rPr>
              <a:t>Nine</a:t>
            </a:r>
            <a:r>
              <a:rPr lang="en">
                <a:solidFill>
                  <a:schemeClr val="dk1"/>
                </a:solidFill>
              </a:rPr>
              <a:t> goes into ten one time, with a remainder of 1, so our modulus is 1</a:t>
            </a:r>
            <a:br>
              <a:rPr lang="en">
                <a:solidFill>
                  <a:schemeClr val="dk1"/>
                </a:solidFill>
              </a:rPr>
            </a:br>
            <a:r>
              <a:rPr lang="en">
                <a:solidFill>
                  <a:schemeClr val="dk1"/>
                </a:solidFill>
              </a:rPr>
              <a:t>Two goes into five two times, with a remainder of 1, so our modulus is 1</a:t>
            </a:r>
            <a:br>
              <a:rPr lang="en">
                <a:solidFill>
                  <a:schemeClr val="dk1"/>
                </a:solidFill>
              </a:rPr>
            </a:br>
            <a:r>
              <a:rPr b="1" lang="en">
                <a:solidFill>
                  <a:schemeClr val="dk1"/>
                </a:solidFill>
              </a:rPr>
              <a:t>Question</a:t>
            </a:r>
            <a:r>
              <a:rPr lang="en">
                <a:solidFill>
                  <a:schemeClr val="dk1"/>
                </a:solidFill>
              </a:rPr>
              <a:t>: What value should we expect for 20%10? </a:t>
            </a:r>
            <a:endParaRPr/>
          </a:p>
          <a:p>
            <a:pPr indent="0" lvl="0" marL="0" rtl="0" algn="l">
              <a:spcBef>
                <a:spcPts val="0"/>
              </a:spcBef>
              <a:spcAft>
                <a:spcPts val="0"/>
              </a:spcAft>
              <a:buNone/>
            </a:pPr>
            <a:r>
              <a:rPr lang="en"/>
              <a:t>Ten goes into twenty twice, with a remainder of zero, so our </a:t>
            </a:r>
            <a:r>
              <a:rPr lang="en"/>
              <a:t>modulus</a:t>
            </a:r>
            <a:r>
              <a:rPr lang="en"/>
              <a:t> is 0. </a:t>
            </a:r>
            <a:endParaRPr/>
          </a:p>
          <a:p>
            <a:pPr indent="0" lvl="0" marL="0" rtl="0" algn="l">
              <a:spcBef>
                <a:spcPts val="0"/>
              </a:spcBef>
              <a:spcAft>
                <a:spcPts val="0"/>
              </a:spcAft>
              <a:buNone/>
            </a:pPr>
            <a:r>
              <a:rPr lang="en"/>
              <a:t>20%10 -&gt; 0</a:t>
            </a:r>
            <a:br>
              <a:rPr lang="en"/>
            </a:br>
            <a:r>
              <a:rPr b="1" lang="en">
                <a:solidFill>
                  <a:schemeClr val="dk1"/>
                </a:solidFill>
              </a:rPr>
              <a:t>Question</a:t>
            </a:r>
            <a:r>
              <a:rPr lang="en">
                <a:solidFill>
                  <a:schemeClr val="dk1"/>
                </a:solidFill>
              </a:rPr>
              <a:t>: What value should we expect for 10%20? </a:t>
            </a:r>
            <a:endParaRPr>
              <a:solidFill>
                <a:schemeClr val="dk1"/>
              </a:solidFill>
            </a:endParaRPr>
          </a:p>
          <a:p>
            <a:pPr indent="0" lvl="0" marL="0" rtl="0" algn="l">
              <a:spcBef>
                <a:spcPts val="0"/>
              </a:spcBef>
              <a:spcAft>
                <a:spcPts val="0"/>
              </a:spcAft>
              <a:buNone/>
            </a:pPr>
            <a:r>
              <a:rPr lang="en"/>
              <a:t>20 goes into ten zero times, with a remainder of 10, so our modulus is 10. </a:t>
            </a:r>
            <a:br>
              <a:rPr lang="en"/>
            </a:br>
            <a:r>
              <a:rPr lang="en"/>
              <a:t>10%20 -&gt; 10</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c36763f8d3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c36763f8d3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 </a:t>
            </a:r>
            <a:r>
              <a:rPr lang="en"/>
              <a:t>Now that we understand how the modulus operator does, can someone explain what this if else statement says? </a:t>
            </a:r>
            <a:br>
              <a:rPr lang="en"/>
            </a:br>
            <a:r>
              <a:rPr b="1" lang="en"/>
              <a:t>Answer: </a:t>
            </a:r>
            <a:r>
              <a:rPr lang="en"/>
              <a:t>It says that if the index of the pixel is </a:t>
            </a:r>
            <a:r>
              <a:rPr lang="en"/>
              <a:t>divisible</a:t>
            </a:r>
            <a:r>
              <a:rPr lang="en"/>
              <a:t> by 10, we make it color10, otherwise we make it the default color. </a:t>
            </a:r>
            <a:br>
              <a:rPr lang="en"/>
            </a:br>
            <a:br>
              <a:rPr lang="en"/>
            </a:br>
            <a:r>
              <a:rPr lang="en"/>
              <a:t>Finally, as always, we call pixels.show() to write these values to the NeoPixel strip. </a:t>
            </a:r>
            <a:br>
              <a:rPr lang="en"/>
            </a:br>
            <a:br>
              <a:rPr lang="en"/>
            </a:br>
            <a:r>
              <a:rPr b="1" lang="en"/>
              <a:t>Question: </a:t>
            </a:r>
            <a:r>
              <a:rPr lang="en"/>
              <a:t>Does his program run forever, or </a:t>
            </a:r>
            <a:r>
              <a:rPr lang="en"/>
              <a:t>just</a:t>
            </a:r>
            <a:r>
              <a:rPr lang="en"/>
              <a:t> once?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b85ec57358_0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b85ec5735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Delete the first block of code to make the program runnable. </a:t>
            </a:r>
            <a:endParaRPr/>
          </a:p>
          <a:p>
            <a:pPr indent="0" lvl="0" marL="0" rtl="0" algn="l">
              <a:spcBef>
                <a:spcPts val="0"/>
              </a:spcBef>
              <a:spcAft>
                <a:spcPts val="0"/>
              </a:spcAft>
              <a:buNone/>
            </a:pPr>
            <a:r>
              <a:rPr lang="en"/>
              <a:t>Then run the program. </a:t>
            </a:r>
            <a:br>
              <a:rPr lang="en"/>
            </a:b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b85ec57358_0_1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b85ec5735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Hint:</a:t>
            </a:r>
            <a:r>
              <a:rPr lang="en"/>
              <a:t> Remember that the title of this section is: Working With Larger NeoPixel Strands. </a:t>
            </a:r>
            <a:br>
              <a:rPr lang="en"/>
            </a:br>
            <a:br>
              <a:rPr lang="en"/>
            </a:br>
            <a:r>
              <a:rPr lang="en"/>
              <a:t>The point of the program is to help you in measuring how many pixels are in a strand, or pinpointing the pixel number of some specific pixel. </a:t>
            </a:r>
            <a:br>
              <a:rPr lang="en"/>
            </a:br>
            <a:r>
              <a:rPr lang="en"/>
              <a:t>You can just count the tens place quickly, and then count the ones place quickly.</a:t>
            </a:r>
            <a:br>
              <a:rPr lang="en"/>
            </a:br>
            <a:r>
              <a:rPr lang="en"/>
              <a:t>You could expand this program to include a hundreds place for even larger strands.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c36763f8d3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c36763f8d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we’re going to get a little deeper into the nitty gritty of how NeoPixel strands send commands to the individual LEDs.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c0214e5cb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c0214e5cb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see what happens when we send commands to the NeoPixel strand by calling pixel.show(). Here the strand is shown as a loop instead of a line, but don’t let that throw you off, it just fits better on the page. </a:t>
            </a:r>
            <a:br>
              <a:rPr b="1" lang="en"/>
            </a:br>
            <a:br>
              <a:rPr b="1" lang="en"/>
            </a:br>
            <a:r>
              <a:rPr b="1" lang="en"/>
              <a:t>CLICK</a:t>
            </a:r>
            <a:br>
              <a:rPr lang="en"/>
            </a:br>
            <a:r>
              <a:rPr lang="en"/>
              <a:t>We start with an array that holds 12 colors, one for every pixel</a:t>
            </a:r>
            <a:endParaRPr/>
          </a:p>
          <a:p>
            <a:pPr indent="0" lvl="0" marL="0" rtl="0" algn="l">
              <a:spcBef>
                <a:spcPts val="0"/>
              </a:spcBef>
              <a:spcAft>
                <a:spcPts val="0"/>
              </a:spcAft>
              <a:buNone/>
            </a:pPr>
            <a:r>
              <a:rPr lang="en"/>
              <a:t>Each color in the image represents an [r,g,b] color value. </a:t>
            </a:r>
            <a:br>
              <a:rPr lang="en"/>
            </a:br>
            <a:r>
              <a:rPr lang="en"/>
              <a:t>T</a:t>
            </a:r>
            <a:r>
              <a:rPr lang="en"/>
              <a:t>he first pixel in the chain pops the first value from the array and displays it. </a:t>
            </a:r>
            <a:br>
              <a:rPr lang="en"/>
            </a:br>
            <a:br>
              <a:rPr lang="en"/>
            </a:br>
            <a:r>
              <a:rPr b="1" lang="en"/>
              <a:t>CLICK</a:t>
            </a:r>
            <a:br>
              <a:rPr lang="en"/>
            </a:br>
            <a:r>
              <a:rPr lang="en"/>
              <a:t>It sends the remaining values down to the </a:t>
            </a:r>
            <a:r>
              <a:rPr lang="en"/>
              <a:t>next</a:t>
            </a:r>
            <a:r>
              <a:rPr lang="en"/>
              <a:t> pixel, w</a:t>
            </a:r>
            <a:r>
              <a:rPr lang="en"/>
              <a:t>hich</a:t>
            </a:r>
            <a:r>
              <a:rPr lang="en"/>
              <a:t> displays the first color and sends on the remaining array</a:t>
            </a:r>
            <a:br>
              <a:rPr lang="en"/>
            </a:br>
            <a:br>
              <a:rPr lang="en"/>
            </a:br>
            <a:r>
              <a:rPr b="1" lang="en"/>
              <a:t>CLICK</a:t>
            </a:r>
            <a:br>
              <a:rPr lang="en"/>
            </a:br>
            <a:r>
              <a:rPr lang="en"/>
              <a:t>It’s sort of like ‘take one, pass it on’ from grade school. </a:t>
            </a:r>
            <a:br>
              <a:rPr lang="en"/>
            </a:br>
            <a:br>
              <a:rPr lang="en"/>
            </a:br>
            <a:r>
              <a:rPr b="1" lang="en"/>
              <a:t>Click x 4</a:t>
            </a:r>
            <a:br>
              <a:rPr b="1" lang="en"/>
            </a:br>
            <a:r>
              <a:rPr lang="en"/>
              <a:t>This continues until there are no pixels left in the array</a:t>
            </a:r>
            <a:br>
              <a:rPr lang="en"/>
            </a:br>
            <a:br>
              <a:rPr lang="en"/>
            </a:br>
            <a:r>
              <a:rPr b="1" lang="en"/>
              <a:t>Click x 4</a:t>
            </a:r>
            <a:br>
              <a:rPr b="1" lang="en"/>
            </a:br>
            <a:r>
              <a:rPr lang="en"/>
              <a:t>If we’ve set our array size correctly, this happens when we get to the end</a:t>
            </a:r>
            <a:br>
              <a:rPr lang="en"/>
            </a:br>
            <a:br>
              <a:rPr lang="en"/>
            </a:br>
            <a:r>
              <a:rPr lang="en"/>
              <a:t>The array always includes the value for every pixel in the array. There is no way to only send the value for one particular pixel.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b69ea0366e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b69ea0366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way that the pixels in a NeoPixel string are written gives us a trade off between length and speed. </a:t>
            </a:r>
            <a:br>
              <a:rPr lang="en"/>
            </a:br>
            <a:r>
              <a:rPr lang="en"/>
              <a:t>The longer an string of NeoPixels, the more values we need to include in the array</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c36763f8d3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c36763f8d3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 </a:t>
            </a:r>
            <a:r>
              <a:rPr lang="en"/>
              <a:t>Can anyone tell me what this program does? </a:t>
            </a:r>
            <a:br>
              <a:rPr lang="en"/>
            </a:br>
            <a:br>
              <a:rPr lang="en"/>
            </a:br>
            <a:r>
              <a:rPr lang="en"/>
              <a:t>Note; this program does NOT contain any sleep calls. It runs as fast as it can.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c0346f1ede_0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c0346f1ede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 </a:t>
            </a:r>
            <a:r>
              <a:rPr lang="en"/>
              <a:t>Did it do what you expected?</a:t>
            </a:r>
            <a:br>
              <a:rPr lang="en"/>
            </a:br>
            <a:r>
              <a:rPr lang="en"/>
              <a:t>Right now, it’s flashing back and forth between on and off so fast, that instead of the flashing being visible, it just looks like an LED on at about 50% of it’s normal brightness.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c0346f1ede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c0346f1ede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We can change the definition of NUMPIXELS to change how long we are telling the neopixel library the strand is. Even though the pixels aren’t physically there, when we call pixel.show() it still creates the commands for them and sends them down the chain. </a:t>
            </a:r>
            <a:br>
              <a:rPr lang="en">
                <a:solidFill>
                  <a:schemeClr val="dk1"/>
                </a:solidFill>
              </a:rPr>
            </a:br>
            <a:br>
              <a:rPr b="1" lang="en"/>
            </a:br>
            <a:r>
              <a:rPr b="1" lang="en"/>
              <a:t>Have students run changes. </a:t>
            </a:r>
            <a:br>
              <a:rPr lang="en"/>
            </a:br>
            <a:r>
              <a:rPr b="1" lang="en"/>
              <a:t>Question: </a:t>
            </a:r>
            <a:r>
              <a:rPr lang="en"/>
              <a:t>Does anyone understand what is happening here? </a:t>
            </a:r>
            <a:br>
              <a:rPr lang="en"/>
            </a:br>
            <a:br>
              <a:rPr lang="en"/>
            </a:br>
            <a:r>
              <a:rPr lang="en"/>
              <a:t>The longer the chain of NeoPixels in the strand, the more commands it takes to set the state of every LED</a:t>
            </a:r>
            <a:br>
              <a:rPr lang="en"/>
            </a:br>
            <a:r>
              <a:rPr lang="en"/>
              <a:t>We MUST ALWAYS set the state of EVERY LED.</a:t>
            </a:r>
            <a:br>
              <a:rPr lang="en"/>
            </a:br>
            <a:r>
              <a:rPr lang="en"/>
              <a:t>This means that the longer the chain, the slower we can refresh and change the LEDS in that chain.  </a:t>
            </a:r>
            <a:br>
              <a:rPr lang="en"/>
            </a:br>
            <a:r>
              <a:rPr lang="en"/>
              <a:t>Because the process takes longer, we can actually see it flashing on and off. </a:t>
            </a:r>
            <a:br>
              <a:rPr lang="en"/>
            </a:br>
            <a:br>
              <a:rPr lang="en"/>
            </a:b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b24ece372c_1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b24ece372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Randomness in a NeoPixel program is a commonly used tool. </a:t>
            </a:r>
            <a:br>
              <a:rPr lang="en"/>
            </a:br>
            <a:r>
              <a:rPr lang="en"/>
              <a:t>We’ll do a brief </a:t>
            </a:r>
            <a:r>
              <a:rPr lang="en"/>
              <a:t>exercise, much like those done in sections 2 and 3, </a:t>
            </a:r>
            <a:r>
              <a:rPr lang="en"/>
              <a:t>with randomness to get back into programming today.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c36763f8d3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c36763f8d3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been working with a fairly short strand with modest power requirements. But if you work with larger strands, you’ll need to think about things like these.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b24ece372c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b24ece372c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c5815ee4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c5815ee4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b24ece372c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b24ece372c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We’ve been cheating this entire time, using a 3.3V logic device to control a 5V logic NeoPixel. </a:t>
            </a:r>
            <a:br>
              <a:rPr lang="en"/>
            </a:br>
            <a:r>
              <a:rPr lang="en"/>
              <a:t>The blue chart shows the signal going up and down from a 3.3V logic source. </a:t>
            </a:r>
            <a:br>
              <a:rPr lang="en"/>
            </a:br>
            <a:r>
              <a:rPr lang="en"/>
              <a:t>The </a:t>
            </a:r>
            <a:r>
              <a:rPr lang="en"/>
              <a:t>orange</a:t>
            </a:r>
            <a:r>
              <a:rPr lang="en"/>
              <a:t> chart shows the signal going up and down from a 5V logic source, note that it’s a bit higher. </a:t>
            </a:r>
            <a:br>
              <a:rPr lang="en"/>
            </a:br>
            <a:r>
              <a:rPr lang="en"/>
              <a:t>The yellow plot shows the threshold level between a 1 and 0 for 5V logic. Anything over this is a 1 anything under it is a zero.</a:t>
            </a:r>
            <a:br>
              <a:rPr lang="en"/>
            </a:br>
            <a:r>
              <a:rPr lang="en"/>
              <a:t>3.3V is over this source so it kind works. </a:t>
            </a:r>
            <a:br>
              <a:rPr lang="en"/>
            </a:br>
            <a:r>
              <a:rPr lang="en"/>
              <a:t>As this chain gets longer, this voltage can sag, and </a:t>
            </a:r>
            <a:r>
              <a:rPr lang="en"/>
              <a:t>eventually</a:t>
            </a:r>
            <a:r>
              <a:rPr lang="en"/>
              <a:t> it can drop down below the threshold and it will stop working. </a:t>
            </a:r>
            <a:br>
              <a:rPr lang="en"/>
            </a:br>
            <a:r>
              <a:rPr lang="en"/>
              <a:t>Using a logic level converter can mitigate this voltage sag issue considerably. </a:t>
            </a:r>
            <a:br>
              <a:rPr lang="en"/>
            </a:br>
            <a:r>
              <a:rPr lang="en"/>
              <a:t>You can see how the logic level converter is wired on the demo strip.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b24ece372c_1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b24ece372c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c581a7061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c581a7061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c36763f8d3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c36763f8d3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script running in a different language, called bash. </a:t>
            </a:r>
            <a:br>
              <a:rPr lang="en"/>
            </a:br>
            <a:r>
              <a:rPr lang="en"/>
              <a:t>We don’t go into the details, but this just runs the scripts you specify in python. </a:t>
            </a:r>
            <a:br>
              <a:rPr lang="en"/>
            </a:br>
            <a:r>
              <a:rPr lang="en"/>
              <a:t>The timeout command tells it how many seconds to run the script before it stops and goes onto the next element in the list. </a:t>
            </a:r>
            <a:br>
              <a:rPr lang="en"/>
            </a:br>
            <a:r>
              <a:rPr lang="en"/>
              <a:t>This runs Chase for 30 seconds and then runs Glow for 30 seconds. </a:t>
            </a:r>
            <a:br>
              <a:rPr lang="en"/>
            </a:br>
            <a:r>
              <a:rPr lang="en"/>
              <a:t>Note that we give the full path to each script /home/pi/NeoPixel/Script.py</a:t>
            </a:r>
            <a:br>
              <a:rPr lang="en"/>
            </a:br>
            <a:br>
              <a:rPr lang="en"/>
            </a:b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c36763f8d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c36763f8d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 step by step through these commands to gain an understanding of how the services can be started and stopped on a Linux system like the Raspberry Pi. </a:t>
            </a:r>
            <a:br>
              <a:rPr lang="en"/>
            </a:br>
            <a:r>
              <a:rPr lang="en"/>
              <a:t>Note that if you are working on a system, you might want to disable to the service using disable </a:t>
            </a:r>
            <a:r>
              <a:rPr lang="en"/>
              <a:t>instead of enable.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b24ece372c_1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b24ece372c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biggest advantages to using the Raspberry Pi for controlling NeoPixels, aside from it’s ample memory and speed, is that it has a WiFi adapter that means it can be controlled remotely. One of the biggest reasons to use a command line interface for programming, as we’ve done throughout this course, is that you can remote into your Pi and have the exact same </a:t>
            </a:r>
            <a:r>
              <a:rPr lang="en"/>
              <a:t>workflow</a:t>
            </a:r>
            <a:r>
              <a:rPr lang="en"/>
              <a:t> as we’ve been using here with the Pi </a:t>
            </a:r>
            <a:r>
              <a:rPr lang="en"/>
              <a:t>connected</a:t>
            </a:r>
            <a:r>
              <a:rPr lang="en"/>
              <a:t> to a screen and keyboard. Being able to debug and modify your code while it’s connected to whatever device you’re building, which often means a mouse and keyboard and screen or not practical, is a huge advantage.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b24ece372c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b24ece372c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c0346f1ede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c0346f1ed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Run this program, and see what it does. </a:t>
            </a:r>
            <a:br>
              <a:rPr lang="en"/>
            </a:br>
            <a:r>
              <a:rPr lang="en"/>
              <a:t>End the program with Ctrl+C</a:t>
            </a:r>
            <a:br>
              <a:rPr lang="en"/>
            </a:br>
            <a:r>
              <a:rPr b="1" lang="en"/>
              <a:t>Question: </a:t>
            </a:r>
            <a:r>
              <a:rPr lang="en"/>
              <a:t>What </a:t>
            </a:r>
            <a:r>
              <a:rPr lang="en"/>
              <a:t>does this program do? </a:t>
            </a:r>
            <a:br>
              <a:rPr lang="en"/>
            </a:br>
            <a:r>
              <a:rPr lang="en">
                <a:solidFill>
                  <a:schemeClr val="dk1"/>
                </a:solidFill>
              </a:rPr>
              <a:t>Note the output from the program in the terminal window</a:t>
            </a:r>
            <a:br>
              <a:rPr lang="en">
                <a:solidFill>
                  <a:schemeClr val="dk1"/>
                </a:solidFill>
              </a:rPr>
            </a:b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c36763f8d3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c36763f8d3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c36763f8d3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c36763f8d3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for taking the class! I hope you enjoyed it.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c0346f1ede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c0346f1ede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look at the code and try and understand what this program does. </a:t>
            </a:r>
            <a:br>
              <a:rPr lang="en"/>
            </a:br>
            <a:r>
              <a:rPr b="1" lang="en"/>
              <a:t>Question: </a:t>
            </a:r>
            <a:r>
              <a:rPr lang="en"/>
              <a:t>Is there anything new in the import statements? Can you guess what this library does? </a:t>
            </a:r>
            <a:br>
              <a:rPr lang="en"/>
            </a:br>
            <a:r>
              <a:rPr b="1" lang="en"/>
              <a:t>Question: </a:t>
            </a:r>
            <a:r>
              <a:rPr lang="en"/>
              <a:t>What are the colors defined in the colors array? </a:t>
            </a:r>
            <a:br>
              <a:rPr lang="en"/>
            </a:br>
            <a:r>
              <a:rPr lang="en"/>
              <a:t>random.randint() returns a random number between (and including) the two supplied numbers. In this case, those numbers are zero, and the length of the array called colors. </a:t>
            </a:r>
            <a:br>
              <a:rPr lang="en"/>
            </a:br>
            <a:r>
              <a:rPr b="1" lang="en"/>
              <a:t>Question: </a:t>
            </a:r>
            <a:r>
              <a:rPr lang="en"/>
              <a:t>What are the possible values of randomIndex?</a:t>
            </a:r>
            <a:br>
              <a:rPr lang="en"/>
            </a:br>
            <a:r>
              <a:rPr b="1" lang="en">
                <a:solidFill>
                  <a:schemeClr val="dk1"/>
                </a:solidFill>
              </a:rPr>
              <a:t>Question: </a:t>
            </a:r>
            <a:r>
              <a:rPr lang="en"/>
              <a:t>Can you see what the </a:t>
            </a:r>
            <a:r>
              <a:rPr lang="en"/>
              <a:t>intended</a:t>
            </a:r>
            <a:r>
              <a:rPr lang="en"/>
              <a:t> functionality of the code was?</a:t>
            </a:r>
            <a:br>
              <a:rPr lang="en"/>
            </a:b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c36763f8d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c36763f8d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FFFFFF"/>
                </a:solidFill>
                <a:latin typeface="Average"/>
                <a:ea typeface="Average"/>
                <a:cs typeface="Average"/>
                <a:sym typeface="Average"/>
              </a:rPr>
              <a:t>Make changes to the indicated line of code to get the Chase to run in the </a:t>
            </a:r>
            <a:r>
              <a:rPr b="1" lang="en" sz="1400">
                <a:solidFill>
                  <a:srgbClr val="FFFFFF"/>
                </a:solidFill>
                <a:latin typeface="Average"/>
                <a:ea typeface="Average"/>
                <a:cs typeface="Average"/>
                <a:sym typeface="Average"/>
              </a:rPr>
              <a:t>opposite </a:t>
            </a:r>
            <a:r>
              <a:rPr lang="en" sz="1400">
                <a:solidFill>
                  <a:srgbClr val="FFFFFF"/>
                </a:solidFill>
                <a:latin typeface="Average"/>
                <a:ea typeface="Average"/>
                <a:cs typeface="Average"/>
                <a:sym typeface="Average"/>
              </a:rPr>
              <a:t>direction</a:t>
            </a:r>
            <a:endParaRPr sz="1400">
              <a:solidFill>
                <a:srgbClr val="FFFFFF"/>
              </a:solidFill>
              <a:latin typeface="Average"/>
              <a:ea typeface="Average"/>
              <a:cs typeface="Average"/>
              <a:sym typeface="Average"/>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c0346f1ede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c0346f1ede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br>
              <a:rPr lang="en"/>
            </a:br>
            <a:r>
              <a:rPr b="1" lang="en"/>
              <a:t>CLICK</a:t>
            </a:r>
            <a:br>
              <a:rPr b="1" lang="en"/>
            </a:br>
            <a:r>
              <a:rPr lang="en"/>
              <a:t>Instead of accessing the element at the 0th position in the </a:t>
            </a:r>
            <a:r>
              <a:rPr lang="en"/>
              <a:t>index every time, we instead want to access the element at the randomIndex-th position. </a:t>
            </a:r>
            <a:endParaRPr/>
          </a:p>
          <a:p>
            <a:pPr indent="0" lvl="0" marL="0" rtl="0" algn="l">
              <a:spcBef>
                <a:spcPts val="0"/>
              </a:spcBef>
              <a:spcAft>
                <a:spcPts val="0"/>
              </a:spcAft>
              <a:buNone/>
            </a:pPr>
            <a:br>
              <a:rPr lang="en"/>
            </a:br>
            <a:br>
              <a:rPr lang="en"/>
            </a:br>
            <a:r>
              <a:rPr b="1" lang="en"/>
              <a:t>CLICK</a:t>
            </a:r>
            <a:br>
              <a:rPr b="1" lang="en"/>
            </a:br>
            <a:r>
              <a:rPr lang="en"/>
              <a:t>We don’t want the program to continue printing this number to the terminal, so we comment it out</a:t>
            </a:r>
            <a:br>
              <a:rPr lang="en"/>
            </a:br>
            <a:r>
              <a:rPr lang="en"/>
              <a:t>It’s also acceptable just to delete it, but in programming and debugging it’s sometimes better to comment things out in case in case you realize you still need them. </a:t>
            </a:r>
            <a:br>
              <a:rPr lang="en"/>
            </a:br>
            <a:r>
              <a:rPr lang="en"/>
              <a:t>. </a:t>
            </a:r>
            <a:br>
              <a:rPr lang="en"/>
            </a:br>
            <a:br>
              <a:rPr b="1" lang="en"/>
            </a:br>
            <a:r>
              <a:rPr b="1" lang="en"/>
              <a:t>CLICK</a:t>
            </a:r>
            <a:br>
              <a:rPr lang="en"/>
            </a:br>
            <a:r>
              <a:rPr lang="en"/>
              <a:t>We need to modify this line to return a random integer between zero and the length of colors minus 1. </a:t>
            </a:r>
            <a:br>
              <a:rPr lang="en"/>
            </a:br>
            <a:r>
              <a:rPr lang="en"/>
              <a:t>If we don’t do this, we’re likely to see the following error if we let the program run long enough. </a:t>
            </a:r>
            <a:br>
              <a:rPr lang="en"/>
            </a:br>
            <a:br>
              <a:rPr lang="en"/>
            </a:br>
            <a:r>
              <a:rPr b="1" lang="en"/>
              <a:t>CLICK</a:t>
            </a:r>
            <a:br>
              <a:rPr lang="en"/>
            </a:br>
            <a:r>
              <a:rPr lang="en"/>
              <a:t>This happens if we try and get the element at len(colors), because arrays begin at zero while their lengths begin at 1. </a:t>
            </a:r>
            <a:br>
              <a:rPr lang="en"/>
            </a:br>
            <a:br>
              <a:rPr lang="en"/>
            </a:br>
            <a:r>
              <a:rPr b="1" lang="en"/>
              <a:t>CLICK</a:t>
            </a:r>
            <a:br>
              <a:rPr lang="en"/>
            </a:br>
            <a:r>
              <a:rPr lang="en"/>
              <a:t>If we have an array that has three </a:t>
            </a:r>
            <a:r>
              <a:rPr lang="en"/>
              <a:t>elements, it’s length is 3. </a:t>
            </a:r>
            <a:br>
              <a:rPr lang="en"/>
            </a:br>
            <a:r>
              <a:rPr lang="en"/>
              <a:t>But if we try to get the element at position 3, we’ll get an error, because the postions are 0, 1 and 2.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b24ece372c_1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b24ece372c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NeoPixel approach to controlling addressable LEDs offers some trade-offs compared to other, more complex approaches. </a:t>
            </a:r>
            <a:br>
              <a:rPr lang="en"/>
            </a:br>
            <a:r>
              <a:rPr lang="en"/>
              <a:t>On the upside, it’s very easy to wire the devices together and determine their address. </a:t>
            </a:r>
            <a:br>
              <a:rPr lang="en"/>
            </a:br>
            <a:r>
              <a:rPr lang="en"/>
              <a:t>On the downside, if you work with larger strands of NeoPixels, there starts to be some </a:t>
            </a:r>
            <a:r>
              <a:rPr lang="en"/>
              <a:t>performance</a:t>
            </a:r>
            <a:r>
              <a:rPr lang="en"/>
              <a:t> trade-offs.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c0346f1ede_1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c0346f1ede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b24ece372c_0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b24ece372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five lines of code are here to prevent this script from being run, you can ignore these lines since we’ll remove them later. No cheating! </a:t>
            </a:r>
            <a:br>
              <a:rPr lang="en"/>
            </a:br>
            <a:r>
              <a:rPr b="1" lang="en"/>
              <a:t>CLICK</a:t>
            </a:r>
            <a:br>
              <a:rPr b="1" lang="en"/>
            </a:br>
            <a:r>
              <a:rPr lang="en"/>
              <a:t>We’re going to go line by line </a:t>
            </a:r>
            <a:r>
              <a:rPr lang="en"/>
              <a:t>through the remaining code, and see if we can determine what this program does before we run it. </a:t>
            </a:r>
            <a:br>
              <a:rPr lang="en"/>
            </a:br>
            <a:r>
              <a:rPr b="1" lang="en"/>
              <a:t>Question: </a:t>
            </a:r>
            <a:r>
              <a:rPr lang="en"/>
              <a:t>What do the import statements do? </a:t>
            </a:r>
            <a:br>
              <a:rPr lang="en"/>
            </a:br>
            <a:r>
              <a:rPr b="1" lang="en"/>
              <a:t>Question: </a:t>
            </a:r>
            <a:r>
              <a:rPr lang="en"/>
              <a:t>What do the next two lines define?</a:t>
            </a:r>
            <a:br>
              <a:rPr lang="en"/>
            </a:br>
            <a:r>
              <a:rPr b="1" lang="en">
                <a:solidFill>
                  <a:schemeClr val="dk1"/>
                </a:solidFill>
              </a:rPr>
              <a:t>Question: </a:t>
            </a:r>
            <a:r>
              <a:rPr lang="en">
                <a:solidFill>
                  <a:schemeClr val="dk1"/>
                </a:solidFill>
              </a:rPr>
              <a:t>What do the next two lines define?</a:t>
            </a:r>
            <a:br>
              <a:rPr lang="en">
                <a:solidFill>
                  <a:schemeClr val="dk1"/>
                </a:solidFill>
              </a:rPr>
            </a:br>
            <a:r>
              <a:rPr b="1" lang="en">
                <a:solidFill>
                  <a:schemeClr val="dk1"/>
                </a:solidFill>
              </a:rPr>
              <a:t>Question:</a:t>
            </a:r>
            <a:r>
              <a:rPr lang="en">
                <a:solidFill>
                  <a:schemeClr val="dk1"/>
                </a:solidFill>
              </a:rPr>
              <a:t> What values does our loop go over?</a:t>
            </a:r>
            <a:br>
              <a:rPr lang="en"/>
            </a:br>
            <a:br>
              <a:rPr lang="en"/>
            </a:br>
            <a:r>
              <a:rPr lang="en"/>
              <a:t>Let me now explain the meaning of this new percent sign operator called the modulus operator</a:t>
            </a:r>
            <a:br>
              <a:rPr lang="en"/>
            </a:br>
            <a:r>
              <a:rPr b="1" lang="en"/>
              <a:t>CLICK</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5.png"/><Relationship Id="rId5" Type="http://schemas.openxmlformats.org/officeDocument/2006/relationships/image" Target="../media/image11.png"/><Relationship Id="rId6"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3.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Advanced</a:t>
            </a:r>
            <a:r>
              <a:rPr lang="en"/>
              <a:t> Operations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Deep Dive </a:t>
            </a:r>
            <a:r>
              <a:rPr lang="en"/>
              <a:t>Ruler.py</a:t>
            </a:r>
            <a:endParaRPr/>
          </a:p>
          <a:p>
            <a:pPr indent="0" lvl="0" marL="0" rtl="0" algn="l">
              <a:spcBef>
                <a:spcPts val="0"/>
              </a:spcBef>
              <a:spcAft>
                <a:spcPts val="0"/>
              </a:spcAft>
              <a:buNone/>
            </a:pPr>
            <a:r>
              <a:t/>
            </a:r>
            <a:endParaRPr/>
          </a:p>
        </p:txBody>
      </p:sp>
      <p:sp>
        <p:nvSpPr>
          <p:cNvPr id="122" name="Google Shape;122;p22"/>
          <p:cNvSpPr txBox="1"/>
          <p:nvPr>
            <p:ph idx="1" type="body"/>
          </p:nvPr>
        </p:nvSpPr>
        <p:spPr>
          <a:xfrm>
            <a:off x="311700" y="1152475"/>
            <a:ext cx="8520600" cy="37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The Modulus (%) Operator:</a:t>
            </a:r>
            <a:endParaRPr b="1"/>
          </a:p>
          <a:p>
            <a:pPr indent="0" lvl="0" marL="0" rtl="0" algn="l">
              <a:spcBef>
                <a:spcPts val="1600"/>
              </a:spcBef>
              <a:spcAft>
                <a:spcPts val="1600"/>
              </a:spcAft>
              <a:buNone/>
            </a:pPr>
            <a:r>
              <a:rPr lang="en"/>
              <a:t>This operator is like the remainder you learned in grade school division. Most critically, it tells you if one number is evenly </a:t>
            </a:r>
            <a:r>
              <a:rPr lang="en"/>
              <a:t>divisible by another; because only then does it return zero. </a:t>
            </a:r>
            <a:br>
              <a:rPr lang="en"/>
            </a:br>
            <a:br>
              <a:rPr lang="en"/>
            </a:br>
            <a:r>
              <a:rPr b="1" lang="en"/>
              <a:t>Examples</a:t>
            </a:r>
            <a:br>
              <a:rPr lang="en"/>
            </a:br>
            <a:r>
              <a:rPr lang="en"/>
              <a:t>10%10 -&gt; 0</a:t>
            </a:r>
            <a:br>
              <a:rPr lang="en"/>
            </a:br>
            <a:r>
              <a:rPr lang="en"/>
              <a:t>10%9 -&gt; 1</a:t>
            </a:r>
            <a:br>
              <a:rPr lang="en"/>
            </a:br>
            <a:r>
              <a:rPr lang="en"/>
              <a:t>5%2 -&gt; 1</a:t>
            </a:r>
            <a:br>
              <a:rPr lang="en"/>
            </a:br>
            <a:r>
              <a:rPr lang="en"/>
              <a:t>20%10 -&gt; ?</a:t>
            </a:r>
            <a:br>
              <a:rPr lang="en"/>
            </a:br>
            <a:r>
              <a:rPr lang="en"/>
              <a:t>10%20 -&gt; ?</a:t>
            </a:r>
            <a:br>
              <a:rPr lang="en"/>
            </a:br>
            <a:r>
              <a:rPr lang="en"/>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Ruler.py</a:t>
            </a:r>
            <a:endParaRPr/>
          </a:p>
        </p:txBody>
      </p:sp>
      <p:pic>
        <p:nvPicPr>
          <p:cNvPr id="128" name="Google Shape;128;p23"/>
          <p:cNvPicPr preferRelativeResize="0"/>
          <p:nvPr/>
        </p:nvPicPr>
        <p:blipFill rotWithShape="1">
          <a:blip r:embed="rId3">
            <a:alphaModFix/>
          </a:blip>
          <a:srcRect b="38385" l="17519" r="35860" t="14602"/>
          <a:stretch/>
        </p:blipFill>
        <p:spPr>
          <a:xfrm>
            <a:off x="618525" y="1276700"/>
            <a:ext cx="5357851" cy="3376649"/>
          </a:xfrm>
          <a:prstGeom prst="rect">
            <a:avLst/>
          </a:prstGeom>
          <a:noFill/>
          <a:ln cap="flat" cmpd="sng" w="38100">
            <a:solidFill>
              <a:srgbClr val="000000"/>
            </a:solidFill>
            <a:prstDash val="solid"/>
            <a:round/>
            <a:headEnd len="sm" w="sm" type="none"/>
            <a:tailEnd len="sm" w="sm" type="none"/>
          </a:ln>
        </p:spPr>
      </p:pic>
      <p:sp>
        <p:nvSpPr>
          <p:cNvPr id="129" name="Google Shape;129;p23"/>
          <p:cNvSpPr/>
          <p:nvPr/>
        </p:nvSpPr>
        <p:spPr>
          <a:xfrm>
            <a:off x="618525" y="1276700"/>
            <a:ext cx="2326500" cy="854100"/>
          </a:xfrm>
          <a:prstGeom prst="rect">
            <a:avLst/>
          </a:prstGeom>
          <a:solidFill>
            <a:srgbClr val="030303">
              <a:alpha val="7798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Modifying and Run </a:t>
            </a:r>
            <a:r>
              <a:rPr lang="en"/>
              <a:t>Ruler.py</a:t>
            </a:r>
            <a:endParaRPr/>
          </a:p>
        </p:txBody>
      </p:sp>
      <p:pic>
        <p:nvPicPr>
          <p:cNvPr id="135" name="Google Shape;135;p24"/>
          <p:cNvPicPr preferRelativeResize="0"/>
          <p:nvPr/>
        </p:nvPicPr>
        <p:blipFill rotWithShape="1">
          <a:blip r:embed="rId3">
            <a:alphaModFix/>
          </a:blip>
          <a:srcRect b="51484" l="17393" r="35862" t="14347"/>
          <a:stretch/>
        </p:blipFill>
        <p:spPr>
          <a:xfrm>
            <a:off x="589100" y="1247275"/>
            <a:ext cx="6269663" cy="2864124"/>
          </a:xfrm>
          <a:prstGeom prst="rect">
            <a:avLst/>
          </a:prstGeom>
          <a:noFill/>
          <a:ln cap="flat" cmpd="sng" w="38100">
            <a:solidFill>
              <a:srgbClr val="000000"/>
            </a:solidFill>
            <a:prstDash val="solid"/>
            <a:round/>
            <a:headEnd len="sm" w="sm" type="none"/>
            <a:tailEnd len="sm" w="sm" type="none"/>
          </a:ln>
        </p:spPr>
      </p:pic>
      <p:sp>
        <p:nvSpPr>
          <p:cNvPr id="136" name="Google Shape;136;p24"/>
          <p:cNvSpPr/>
          <p:nvPr/>
        </p:nvSpPr>
        <p:spPr>
          <a:xfrm>
            <a:off x="5614775" y="4348700"/>
            <a:ext cx="3273900" cy="657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Ruler.py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Discussing </a:t>
            </a:r>
            <a:r>
              <a:rPr lang="en"/>
              <a:t>Ruler.py</a:t>
            </a:r>
            <a:endParaRPr/>
          </a:p>
        </p:txBody>
      </p:sp>
      <p:sp>
        <p:nvSpPr>
          <p:cNvPr id="142" name="Google Shape;142;p25"/>
          <p:cNvSpPr txBox="1"/>
          <p:nvPr/>
        </p:nvSpPr>
        <p:spPr>
          <a:xfrm>
            <a:off x="345200" y="1412775"/>
            <a:ext cx="8487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Did it do what you expected it to do?</a:t>
            </a:r>
            <a:br>
              <a:rPr lang="en">
                <a:solidFill>
                  <a:srgbClr val="FFFFFF"/>
                </a:solidFill>
                <a:latin typeface="Average"/>
                <a:ea typeface="Average"/>
                <a:cs typeface="Average"/>
                <a:sym typeface="Average"/>
              </a:rPr>
            </a:br>
            <a:r>
              <a:rPr lang="en">
                <a:solidFill>
                  <a:srgbClr val="FFFFFF"/>
                </a:solidFill>
                <a:latin typeface="Average"/>
                <a:ea typeface="Average"/>
                <a:cs typeface="Average"/>
                <a:sym typeface="Average"/>
              </a:rPr>
              <a:t>Can you guess as to its purpose?</a:t>
            </a:r>
            <a:endParaRPr>
              <a:solidFill>
                <a:srgbClr val="FFFFFF"/>
              </a:solidFill>
              <a:latin typeface="Average"/>
              <a:ea typeface="Average"/>
              <a:cs typeface="Average"/>
              <a:sym typeface="Averag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Understanding NeoPixel Addressing</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the PWM Commands Work</a:t>
            </a:r>
            <a:endParaRPr/>
          </a:p>
        </p:txBody>
      </p:sp>
      <p:pic>
        <p:nvPicPr>
          <p:cNvPr id="153" name="Google Shape;153;p27"/>
          <p:cNvPicPr preferRelativeResize="0"/>
          <p:nvPr/>
        </p:nvPicPr>
        <p:blipFill rotWithShape="1">
          <a:blip r:embed="rId3">
            <a:alphaModFix/>
          </a:blip>
          <a:srcRect b="0" l="21793" r="24140" t="0"/>
          <a:stretch/>
        </p:blipFill>
        <p:spPr>
          <a:xfrm>
            <a:off x="3279324" y="1223499"/>
            <a:ext cx="2585349" cy="3586475"/>
          </a:xfrm>
          <a:prstGeom prst="rect">
            <a:avLst/>
          </a:prstGeom>
          <a:noFill/>
          <a:ln>
            <a:noFill/>
          </a:ln>
        </p:spPr>
      </p:pic>
      <p:grpSp>
        <p:nvGrpSpPr>
          <p:cNvPr id="154" name="Google Shape;154;p27"/>
          <p:cNvGrpSpPr/>
          <p:nvPr/>
        </p:nvGrpSpPr>
        <p:grpSpPr>
          <a:xfrm>
            <a:off x="5215900" y="1769350"/>
            <a:ext cx="1346700" cy="550200"/>
            <a:chOff x="5215900" y="1769350"/>
            <a:chExt cx="1346700" cy="550200"/>
          </a:xfrm>
        </p:grpSpPr>
        <p:sp>
          <p:nvSpPr>
            <p:cNvPr id="155" name="Google Shape;155;p27"/>
            <p:cNvSpPr/>
            <p:nvPr/>
          </p:nvSpPr>
          <p:spPr>
            <a:xfrm>
              <a:off x="5573800" y="1769350"/>
              <a:ext cx="988800" cy="385200"/>
            </a:xfrm>
            <a:prstGeom prst="rect">
              <a:avLst/>
            </a:prstGeom>
            <a:solidFill>
              <a:schemeClr val="lt2"/>
            </a:solidFill>
            <a:ln cap="flat" cmpd="sng" w="28575">
              <a:solidFill>
                <a:srgbClr val="CCCCC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56" name="Google Shape;156;p27"/>
            <p:cNvCxnSpPr>
              <a:stCxn id="155" idx="1"/>
            </p:cNvCxnSpPr>
            <p:nvPr/>
          </p:nvCxnSpPr>
          <p:spPr>
            <a:xfrm flipH="1">
              <a:off x="5215900" y="1961950"/>
              <a:ext cx="357900" cy="357600"/>
            </a:xfrm>
            <a:prstGeom prst="straightConnector1">
              <a:avLst/>
            </a:prstGeom>
            <a:noFill/>
            <a:ln cap="flat" cmpd="sng" w="9525">
              <a:solidFill>
                <a:schemeClr val="dk2"/>
              </a:solidFill>
              <a:prstDash val="solid"/>
              <a:round/>
              <a:headEnd len="med" w="med" type="none"/>
              <a:tailEnd len="med" w="med" type="none"/>
            </a:ln>
          </p:spPr>
        </p:cxnSp>
      </p:grpSp>
      <p:grpSp>
        <p:nvGrpSpPr>
          <p:cNvPr id="157" name="Google Shape;157;p27"/>
          <p:cNvGrpSpPr/>
          <p:nvPr/>
        </p:nvGrpSpPr>
        <p:grpSpPr>
          <a:xfrm>
            <a:off x="5480575" y="2379150"/>
            <a:ext cx="1437000" cy="385200"/>
            <a:chOff x="5480575" y="2379150"/>
            <a:chExt cx="1437000" cy="385200"/>
          </a:xfrm>
        </p:grpSpPr>
        <p:sp>
          <p:nvSpPr>
            <p:cNvPr id="158" name="Google Shape;158;p27"/>
            <p:cNvSpPr/>
            <p:nvPr/>
          </p:nvSpPr>
          <p:spPr>
            <a:xfrm>
              <a:off x="5928775" y="23791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59" name="Google Shape;159;p27"/>
            <p:cNvCxnSpPr>
              <a:stCxn id="158" idx="1"/>
            </p:cNvCxnSpPr>
            <p:nvPr/>
          </p:nvCxnSpPr>
          <p:spPr>
            <a:xfrm flipH="1">
              <a:off x="5480575" y="2571750"/>
              <a:ext cx="448200" cy="141000"/>
            </a:xfrm>
            <a:prstGeom prst="straightConnector1">
              <a:avLst/>
            </a:prstGeom>
            <a:noFill/>
            <a:ln cap="flat" cmpd="sng" w="9525">
              <a:solidFill>
                <a:schemeClr val="dk2"/>
              </a:solidFill>
              <a:prstDash val="solid"/>
              <a:round/>
              <a:headEnd len="med" w="med" type="none"/>
              <a:tailEnd len="med" w="med" type="none"/>
            </a:ln>
          </p:spPr>
        </p:cxnSp>
      </p:grpSp>
      <p:grpSp>
        <p:nvGrpSpPr>
          <p:cNvPr id="160" name="Google Shape;160;p27"/>
          <p:cNvGrpSpPr/>
          <p:nvPr/>
        </p:nvGrpSpPr>
        <p:grpSpPr>
          <a:xfrm>
            <a:off x="5520775" y="3133350"/>
            <a:ext cx="1396800" cy="385200"/>
            <a:chOff x="5520775" y="3133350"/>
            <a:chExt cx="1396800" cy="385200"/>
          </a:xfrm>
        </p:grpSpPr>
        <p:sp>
          <p:nvSpPr>
            <p:cNvPr id="161" name="Google Shape;161;p27"/>
            <p:cNvSpPr/>
            <p:nvPr/>
          </p:nvSpPr>
          <p:spPr>
            <a:xfrm>
              <a:off x="5928775" y="31333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62" name="Google Shape;162;p27"/>
            <p:cNvCxnSpPr>
              <a:stCxn id="161" idx="1"/>
            </p:cNvCxnSpPr>
            <p:nvPr/>
          </p:nvCxnSpPr>
          <p:spPr>
            <a:xfrm rot="10800000">
              <a:off x="5520775" y="3194250"/>
              <a:ext cx="408000" cy="131700"/>
            </a:xfrm>
            <a:prstGeom prst="straightConnector1">
              <a:avLst/>
            </a:prstGeom>
            <a:noFill/>
            <a:ln cap="flat" cmpd="sng" w="9525">
              <a:solidFill>
                <a:schemeClr val="dk2"/>
              </a:solidFill>
              <a:prstDash val="solid"/>
              <a:round/>
              <a:headEnd len="med" w="med" type="none"/>
              <a:tailEnd len="med" w="med" type="none"/>
            </a:ln>
          </p:spPr>
        </p:cxnSp>
      </p:grpSp>
      <p:grpSp>
        <p:nvGrpSpPr>
          <p:cNvPr id="163" name="Google Shape;163;p27"/>
          <p:cNvGrpSpPr/>
          <p:nvPr/>
        </p:nvGrpSpPr>
        <p:grpSpPr>
          <a:xfrm>
            <a:off x="4723025" y="1279275"/>
            <a:ext cx="988800" cy="831600"/>
            <a:chOff x="4723025" y="1279275"/>
            <a:chExt cx="988800" cy="831600"/>
          </a:xfrm>
        </p:grpSpPr>
        <p:sp>
          <p:nvSpPr>
            <p:cNvPr id="164" name="Google Shape;164;p27"/>
            <p:cNvSpPr/>
            <p:nvPr/>
          </p:nvSpPr>
          <p:spPr>
            <a:xfrm>
              <a:off x="4723025" y="1279275"/>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rgbClr val="FFFFFF"/>
                  </a:highlight>
                </a:rPr>
                <a:t>🟩🟥</a:t>
              </a: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65" name="Google Shape;165;p27"/>
            <p:cNvCxnSpPr>
              <a:stCxn id="164" idx="2"/>
            </p:cNvCxnSpPr>
            <p:nvPr/>
          </p:nvCxnSpPr>
          <p:spPr>
            <a:xfrm flipH="1">
              <a:off x="4798625" y="1664475"/>
              <a:ext cx="418800" cy="446400"/>
            </a:xfrm>
            <a:prstGeom prst="straightConnector1">
              <a:avLst/>
            </a:prstGeom>
            <a:noFill/>
            <a:ln cap="flat" cmpd="sng" w="9525">
              <a:solidFill>
                <a:schemeClr val="dk2"/>
              </a:solidFill>
              <a:prstDash val="solid"/>
              <a:round/>
              <a:headEnd len="med" w="med" type="none"/>
              <a:tailEnd len="med" w="med" type="none"/>
            </a:ln>
          </p:spPr>
        </p:cxnSp>
      </p:grpSp>
      <p:grpSp>
        <p:nvGrpSpPr>
          <p:cNvPr id="166" name="Google Shape;166;p27"/>
          <p:cNvGrpSpPr/>
          <p:nvPr/>
        </p:nvGrpSpPr>
        <p:grpSpPr>
          <a:xfrm>
            <a:off x="5312200" y="3627600"/>
            <a:ext cx="1250400" cy="597000"/>
            <a:chOff x="5312200" y="3627600"/>
            <a:chExt cx="1250400" cy="597000"/>
          </a:xfrm>
        </p:grpSpPr>
        <p:sp>
          <p:nvSpPr>
            <p:cNvPr id="167" name="Google Shape;167;p27"/>
            <p:cNvSpPr/>
            <p:nvPr/>
          </p:nvSpPr>
          <p:spPr>
            <a:xfrm>
              <a:off x="5573800" y="383940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68" name="Google Shape;168;p27"/>
            <p:cNvCxnSpPr>
              <a:stCxn id="167" idx="1"/>
            </p:cNvCxnSpPr>
            <p:nvPr/>
          </p:nvCxnSpPr>
          <p:spPr>
            <a:xfrm rot="10800000">
              <a:off x="5312200" y="3627600"/>
              <a:ext cx="261600" cy="404400"/>
            </a:xfrm>
            <a:prstGeom prst="straightConnector1">
              <a:avLst/>
            </a:prstGeom>
            <a:noFill/>
            <a:ln cap="flat" cmpd="sng" w="9525">
              <a:solidFill>
                <a:schemeClr val="dk2"/>
              </a:solidFill>
              <a:prstDash val="solid"/>
              <a:round/>
              <a:headEnd len="med" w="med" type="none"/>
              <a:tailEnd len="med" w="med" type="none"/>
            </a:ln>
          </p:spPr>
        </p:cxnSp>
      </p:grpSp>
      <p:grpSp>
        <p:nvGrpSpPr>
          <p:cNvPr id="169" name="Google Shape;169;p27"/>
          <p:cNvGrpSpPr/>
          <p:nvPr/>
        </p:nvGrpSpPr>
        <p:grpSpPr>
          <a:xfrm>
            <a:off x="4763125" y="3900375"/>
            <a:ext cx="988800" cy="853800"/>
            <a:chOff x="4763125" y="3900375"/>
            <a:chExt cx="988800" cy="853800"/>
          </a:xfrm>
        </p:grpSpPr>
        <p:sp>
          <p:nvSpPr>
            <p:cNvPr id="170" name="Google Shape;170;p27"/>
            <p:cNvSpPr/>
            <p:nvPr/>
          </p:nvSpPr>
          <p:spPr>
            <a:xfrm>
              <a:off x="4763125" y="4368975"/>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71" name="Google Shape;171;p27"/>
            <p:cNvCxnSpPr>
              <a:stCxn id="170" idx="0"/>
            </p:cNvCxnSpPr>
            <p:nvPr/>
          </p:nvCxnSpPr>
          <p:spPr>
            <a:xfrm rot="10800000">
              <a:off x="4902925" y="3900375"/>
              <a:ext cx="354600" cy="468600"/>
            </a:xfrm>
            <a:prstGeom prst="straightConnector1">
              <a:avLst/>
            </a:prstGeom>
            <a:noFill/>
            <a:ln cap="flat" cmpd="sng" w="9525">
              <a:solidFill>
                <a:schemeClr val="dk2"/>
              </a:solidFill>
              <a:prstDash val="solid"/>
              <a:round/>
              <a:headEnd len="med" w="med" type="none"/>
              <a:tailEnd len="med" w="med" type="none"/>
            </a:ln>
          </p:spPr>
        </p:cxnSp>
      </p:grpSp>
      <p:grpSp>
        <p:nvGrpSpPr>
          <p:cNvPr id="172" name="Google Shape;172;p27"/>
          <p:cNvGrpSpPr/>
          <p:nvPr/>
        </p:nvGrpSpPr>
        <p:grpSpPr>
          <a:xfrm>
            <a:off x="3631675" y="3940275"/>
            <a:ext cx="988800" cy="813900"/>
            <a:chOff x="3631675" y="3940275"/>
            <a:chExt cx="988800" cy="813900"/>
          </a:xfrm>
        </p:grpSpPr>
        <p:sp>
          <p:nvSpPr>
            <p:cNvPr id="173" name="Google Shape;173;p27"/>
            <p:cNvSpPr/>
            <p:nvPr/>
          </p:nvSpPr>
          <p:spPr>
            <a:xfrm>
              <a:off x="3631675" y="4368975"/>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74" name="Google Shape;174;p27"/>
            <p:cNvCxnSpPr>
              <a:stCxn id="173" idx="0"/>
            </p:cNvCxnSpPr>
            <p:nvPr/>
          </p:nvCxnSpPr>
          <p:spPr>
            <a:xfrm flipH="1" rot="10800000">
              <a:off x="4126075" y="3940275"/>
              <a:ext cx="263400" cy="428700"/>
            </a:xfrm>
            <a:prstGeom prst="straightConnector1">
              <a:avLst/>
            </a:prstGeom>
            <a:noFill/>
            <a:ln cap="flat" cmpd="sng" w="9525">
              <a:solidFill>
                <a:schemeClr val="dk2"/>
              </a:solidFill>
              <a:prstDash val="solid"/>
              <a:round/>
              <a:headEnd len="med" w="med" type="none"/>
              <a:tailEnd len="med" w="med" type="none"/>
            </a:ln>
          </p:spPr>
        </p:cxnSp>
      </p:grpSp>
      <p:grpSp>
        <p:nvGrpSpPr>
          <p:cNvPr id="175" name="Google Shape;175;p27"/>
          <p:cNvGrpSpPr/>
          <p:nvPr/>
        </p:nvGrpSpPr>
        <p:grpSpPr>
          <a:xfrm>
            <a:off x="2540300" y="3675750"/>
            <a:ext cx="1447800" cy="612900"/>
            <a:chOff x="2540300" y="3675750"/>
            <a:chExt cx="1447800" cy="612900"/>
          </a:xfrm>
        </p:grpSpPr>
        <p:sp>
          <p:nvSpPr>
            <p:cNvPr id="176" name="Google Shape;176;p27"/>
            <p:cNvSpPr/>
            <p:nvPr/>
          </p:nvSpPr>
          <p:spPr>
            <a:xfrm>
              <a:off x="2540300" y="39034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77" name="Google Shape;177;p27"/>
            <p:cNvCxnSpPr>
              <a:stCxn id="176" idx="3"/>
            </p:cNvCxnSpPr>
            <p:nvPr/>
          </p:nvCxnSpPr>
          <p:spPr>
            <a:xfrm flipH="1" rot="10800000">
              <a:off x="3529100" y="3675750"/>
              <a:ext cx="459000" cy="420300"/>
            </a:xfrm>
            <a:prstGeom prst="straightConnector1">
              <a:avLst/>
            </a:prstGeom>
            <a:noFill/>
            <a:ln cap="flat" cmpd="sng" w="9525">
              <a:solidFill>
                <a:schemeClr val="dk2"/>
              </a:solidFill>
              <a:prstDash val="solid"/>
              <a:round/>
              <a:headEnd len="med" w="med" type="none"/>
              <a:tailEnd len="med" w="med" type="none"/>
            </a:ln>
          </p:spPr>
        </p:cxnSp>
      </p:grpSp>
      <p:grpSp>
        <p:nvGrpSpPr>
          <p:cNvPr id="178" name="Google Shape;178;p27"/>
          <p:cNvGrpSpPr/>
          <p:nvPr/>
        </p:nvGrpSpPr>
        <p:grpSpPr>
          <a:xfrm>
            <a:off x="2290525" y="3133350"/>
            <a:ext cx="1424700" cy="385200"/>
            <a:chOff x="2290525" y="3133350"/>
            <a:chExt cx="1424700" cy="385200"/>
          </a:xfrm>
        </p:grpSpPr>
        <p:sp>
          <p:nvSpPr>
            <p:cNvPr id="179" name="Google Shape;179;p27"/>
            <p:cNvSpPr/>
            <p:nvPr/>
          </p:nvSpPr>
          <p:spPr>
            <a:xfrm>
              <a:off x="2290525" y="31333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80" name="Google Shape;180;p27"/>
            <p:cNvCxnSpPr>
              <a:stCxn id="179" idx="3"/>
            </p:cNvCxnSpPr>
            <p:nvPr/>
          </p:nvCxnSpPr>
          <p:spPr>
            <a:xfrm flipH="1" rot="10800000">
              <a:off x="3279325" y="3282450"/>
              <a:ext cx="435900" cy="43500"/>
            </a:xfrm>
            <a:prstGeom prst="straightConnector1">
              <a:avLst/>
            </a:prstGeom>
            <a:noFill/>
            <a:ln cap="flat" cmpd="sng" w="9525">
              <a:solidFill>
                <a:schemeClr val="dk2"/>
              </a:solidFill>
              <a:prstDash val="solid"/>
              <a:round/>
              <a:headEnd len="med" w="med" type="none"/>
              <a:tailEnd len="med" w="med" type="none"/>
            </a:ln>
          </p:spPr>
        </p:cxnSp>
      </p:grpSp>
      <p:grpSp>
        <p:nvGrpSpPr>
          <p:cNvPr id="181" name="Google Shape;181;p27"/>
          <p:cNvGrpSpPr/>
          <p:nvPr/>
        </p:nvGrpSpPr>
        <p:grpSpPr>
          <a:xfrm>
            <a:off x="2290525" y="2451350"/>
            <a:ext cx="1408800" cy="385200"/>
            <a:chOff x="2290525" y="2451350"/>
            <a:chExt cx="1408800" cy="385200"/>
          </a:xfrm>
        </p:grpSpPr>
        <p:sp>
          <p:nvSpPr>
            <p:cNvPr id="182" name="Google Shape;182;p27"/>
            <p:cNvSpPr/>
            <p:nvPr/>
          </p:nvSpPr>
          <p:spPr>
            <a:xfrm>
              <a:off x="2290525" y="24513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chemeClr val="dk1"/>
                  </a:highlight>
                </a:rPr>
                <a:t>🟩🟥</a:t>
              </a:r>
              <a:endParaRPr sz="800"/>
            </a:p>
          </p:txBody>
        </p:sp>
        <p:cxnSp>
          <p:nvCxnSpPr>
            <p:cNvPr id="183" name="Google Shape;183;p27"/>
            <p:cNvCxnSpPr>
              <a:stCxn id="182" idx="3"/>
            </p:cNvCxnSpPr>
            <p:nvPr/>
          </p:nvCxnSpPr>
          <p:spPr>
            <a:xfrm>
              <a:off x="3279325" y="2643950"/>
              <a:ext cx="420000" cy="173100"/>
            </a:xfrm>
            <a:prstGeom prst="straightConnector1">
              <a:avLst/>
            </a:prstGeom>
            <a:noFill/>
            <a:ln cap="flat" cmpd="sng" w="9525">
              <a:solidFill>
                <a:schemeClr val="dk2"/>
              </a:solidFill>
              <a:prstDash val="solid"/>
              <a:round/>
              <a:headEnd len="med" w="med" type="none"/>
              <a:tailEnd len="med" w="med" type="none"/>
            </a:ln>
          </p:spPr>
        </p:cxnSp>
      </p:grpSp>
      <p:grpSp>
        <p:nvGrpSpPr>
          <p:cNvPr id="184" name="Google Shape;184;p27"/>
          <p:cNvGrpSpPr/>
          <p:nvPr/>
        </p:nvGrpSpPr>
        <p:grpSpPr>
          <a:xfrm>
            <a:off x="2796900" y="1769350"/>
            <a:ext cx="1110900" cy="614400"/>
            <a:chOff x="2796900" y="1769350"/>
            <a:chExt cx="1110900" cy="614400"/>
          </a:xfrm>
        </p:grpSpPr>
        <p:sp>
          <p:nvSpPr>
            <p:cNvPr id="185" name="Google Shape;185;p27"/>
            <p:cNvSpPr/>
            <p:nvPr/>
          </p:nvSpPr>
          <p:spPr>
            <a:xfrm>
              <a:off x="2796900" y="17693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chemeClr val="dk1"/>
                  </a:highlight>
                </a:rPr>
                <a:t>🟩🟥</a:t>
              </a:r>
              <a:endParaRPr sz="800"/>
            </a:p>
          </p:txBody>
        </p:sp>
        <p:cxnSp>
          <p:nvCxnSpPr>
            <p:cNvPr id="186" name="Google Shape;186;p27"/>
            <p:cNvCxnSpPr>
              <a:stCxn id="185" idx="2"/>
            </p:cNvCxnSpPr>
            <p:nvPr/>
          </p:nvCxnSpPr>
          <p:spPr>
            <a:xfrm>
              <a:off x="3291300" y="2154550"/>
              <a:ext cx="616500" cy="229200"/>
            </a:xfrm>
            <a:prstGeom prst="straightConnector1">
              <a:avLst/>
            </a:prstGeom>
            <a:noFill/>
            <a:ln cap="flat" cmpd="sng" w="9525">
              <a:solidFill>
                <a:schemeClr val="dk2"/>
              </a:solidFill>
              <a:prstDash val="solid"/>
              <a:round/>
              <a:headEnd len="med" w="med" type="none"/>
              <a:tailEnd len="med" w="med" type="none"/>
            </a:ln>
          </p:spPr>
        </p:cxnSp>
      </p:grpSp>
      <p:grpSp>
        <p:nvGrpSpPr>
          <p:cNvPr id="187" name="Google Shape;187;p27"/>
          <p:cNvGrpSpPr/>
          <p:nvPr/>
        </p:nvGrpSpPr>
        <p:grpSpPr>
          <a:xfrm>
            <a:off x="3631675" y="1279275"/>
            <a:ext cx="988800" cy="871800"/>
            <a:chOff x="3631675" y="1279275"/>
            <a:chExt cx="988800" cy="871800"/>
          </a:xfrm>
        </p:grpSpPr>
        <p:sp>
          <p:nvSpPr>
            <p:cNvPr id="188" name="Google Shape;188;p27"/>
            <p:cNvSpPr/>
            <p:nvPr/>
          </p:nvSpPr>
          <p:spPr>
            <a:xfrm>
              <a:off x="3631675" y="1279275"/>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chemeClr val="dk1"/>
                  </a:highlight>
                </a:rPr>
                <a:t>🟥</a:t>
              </a:r>
              <a:endParaRPr sz="800"/>
            </a:p>
          </p:txBody>
        </p:sp>
        <p:cxnSp>
          <p:nvCxnSpPr>
            <p:cNvPr id="189" name="Google Shape;189;p27"/>
            <p:cNvCxnSpPr>
              <a:stCxn id="188" idx="2"/>
            </p:cNvCxnSpPr>
            <p:nvPr/>
          </p:nvCxnSpPr>
          <p:spPr>
            <a:xfrm>
              <a:off x="4126075" y="1664475"/>
              <a:ext cx="199200" cy="48660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7"/>
                                        </p:tgtEl>
                                        <p:attrNameLst>
                                          <p:attrName>style.visibility</p:attrName>
                                        </p:attrNameLst>
                                      </p:cBhvr>
                                      <p:to>
                                        <p:strVal val="visible"/>
                                      </p:to>
                                    </p:set>
                                    <p:animEffect filter="fade" transition="in">
                                      <p:cBhvr>
                                        <p:cTn dur="1000"/>
                                        <p:tgtEl>
                                          <p:spTgt spid="15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1000"/>
                                        <p:tgtEl>
                                          <p:spTgt spid="16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1000"/>
                                        <p:tgtEl>
                                          <p:spTgt spid="1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10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Trade-Off Between Length and Speed</a:t>
            </a:r>
            <a:endParaRPr/>
          </a:p>
        </p:txBody>
      </p:sp>
      <p:sp>
        <p:nvSpPr>
          <p:cNvPr id="195" name="Google Shape;195;p28"/>
          <p:cNvSpPr/>
          <p:nvPr/>
        </p:nvSpPr>
        <p:spPr>
          <a:xfrm>
            <a:off x="427250" y="2102350"/>
            <a:ext cx="9888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sp>
        <p:nvSpPr>
          <p:cNvPr id="196" name="Google Shape;196;p28"/>
          <p:cNvSpPr/>
          <p:nvPr/>
        </p:nvSpPr>
        <p:spPr>
          <a:xfrm>
            <a:off x="427250" y="2655950"/>
            <a:ext cx="5989500" cy="385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750">
                <a:solidFill>
                  <a:srgbClr val="222222"/>
                </a:solidFill>
                <a:highlight>
                  <a:srgbClr val="F9F9F9"/>
                </a:highlight>
              </a:rPr>
              <a:t>🟦🟪🟨</a:t>
            </a:r>
            <a:r>
              <a:rPr lang="en" sz="750">
                <a:solidFill>
                  <a:srgbClr val="222222"/>
                </a:solidFill>
                <a:highlight>
                  <a:srgbClr val="FFFFFF"/>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r>
              <a:rPr lang="en" sz="750">
                <a:solidFill>
                  <a:srgbClr val="222222"/>
                </a:solidFill>
                <a:highlight>
                  <a:srgbClr val="F9F9F9"/>
                </a:highlight>
              </a:rPr>
              <a:t>🟦</a:t>
            </a:r>
            <a:r>
              <a:rPr lang="en" sz="750">
                <a:solidFill>
                  <a:srgbClr val="222222"/>
                </a:solidFill>
                <a:highlight>
                  <a:schemeClr val="dk1"/>
                </a:highlight>
              </a:rPr>
              <a:t>🟩🟥</a:t>
            </a:r>
            <a:endParaRPr sz="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1000"/>
                                        <p:tgtEl>
                                          <p:spTgt spid="1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Opening Flash.py</a:t>
            </a:r>
            <a:endParaRPr/>
          </a:p>
        </p:txBody>
      </p:sp>
      <p:sp>
        <p:nvSpPr>
          <p:cNvPr id="202" name="Google Shape;202;p29"/>
          <p:cNvSpPr/>
          <p:nvPr/>
        </p:nvSpPr>
        <p:spPr>
          <a:xfrm>
            <a:off x="6655275" y="3685975"/>
            <a:ext cx="21768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nano</a:t>
            </a:r>
            <a:r>
              <a:rPr b="1" lang="en" sz="2000">
                <a:solidFill>
                  <a:srgbClr val="00FF00"/>
                </a:solidFill>
              </a:rPr>
              <a:t> Flash.py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pic>
        <p:nvPicPr>
          <p:cNvPr id="203" name="Google Shape;203;p29"/>
          <p:cNvPicPr preferRelativeResize="0"/>
          <p:nvPr/>
        </p:nvPicPr>
        <p:blipFill rotWithShape="1">
          <a:blip r:embed="rId3">
            <a:alphaModFix/>
          </a:blip>
          <a:srcRect b="44549" l="17338" r="35865" t="14863"/>
          <a:stretch/>
        </p:blipFill>
        <p:spPr>
          <a:xfrm>
            <a:off x="373150" y="1227625"/>
            <a:ext cx="5871326" cy="3199950"/>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Running Flash.py</a:t>
            </a:r>
            <a:endParaRPr/>
          </a:p>
        </p:txBody>
      </p:sp>
      <p:sp>
        <p:nvSpPr>
          <p:cNvPr id="209" name="Google Shape;209;p30"/>
          <p:cNvSpPr/>
          <p:nvPr/>
        </p:nvSpPr>
        <p:spPr>
          <a:xfrm>
            <a:off x="2935050" y="2130300"/>
            <a:ext cx="32739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Flash.py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
        <p:nvSpPr>
          <p:cNvPr id="210" name="Google Shape;210;p30"/>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Open the Terminal Window and type the following commands:</a:t>
            </a:r>
            <a:endParaRPr>
              <a:solidFill>
                <a:srgbClr val="FFFFFF"/>
              </a:solidFill>
              <a:latin typeface="Average"/>
              <a:ea typeface="Average"/>
              <a:cs typeface="Average"/>
              <a:sym typeface="Averag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Modifying Flash.py</a:t>
            </a:r>
            <a:endParaRPr/>
          </a:p>
        </p:txBody>
      </p:sp>
      <p:sp>
        <p:nvSpPr>
          <p:cNvPr id="216" name="Google Shape;216;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Change the value of NUMPIXELS from 30 to 300 and, save, and run the program again. Did it do what you expected?</a:t>
            </a:r>
            <a:br>
              <a:rPr lang="en"/>
            </a:br>
            <a:br>
              <a:rPr lang="en"/>
            </a:br>
            <a:r>
              <a:rPr lang="en"/>
              <a:t>Change the value of NUMPIXELS from 300 to 3000, save, and run the program again. Did it do that you expected?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Including Randomness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Power and Voltage Considerations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Power Supply Considerations</a:t>
            </a:r>
            <a:endParaRPr/>
          </a:p>
        </p:txBody>
      </p:sp>
      <p:sp>
        <p:nvSpPr>
          <p:cNvPr id="227" name="Google Shape;227;p33"/>
          <p:cNvSpPr txBox="1"/>
          <p:nvPr>
            <p:ph idx="1" type="body"/>
          </p:nvPr>
        </p:nvSpPr>
        <p:spPr>
          <a:xfrm>
            <a:off x="311700" y="1152475"/>
            <a:ext cx="8520600" cy="1792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are limited by the current rating of our power supply, ours can do up to 3 amps. </a:t>
            </a:r>
            <a:br>
              <a:rPr lang="en"/>
            </a:br>
            <a:r>
              <a:rPr lang="en"/>
              <a:t>The </a:t>
            </a:r>
            <a:r>
              <a:rPr lang="en"/>
              <a:t>Raspberry</a:t>
            </a:r>
            <a:r>
              <a:rPr lang="en"/>
              <a:t> Pi draws about ~1A. </a:t>
            </a:r>
            <a:br>
              <a:rPr lang="en"/>
            </a:br>
            <a:r>
              <a:rPr lang="en"/>
              <a:t>The NeoPixel strip can draw up to 2A per meter. </a:t>
            </a:r>
            <a:br>
              <a:rPr lang="en"/>
            </a:br>
            <a:r>
              <a:rPr lang="en"/>
              <a:t>We are using 1 meter strips. </a:t>
            </a:r>
            <a:br>
              <a:rPr lang="en"/>
            </a:br>
            <a:r>
              <a:rPr lang="en"/>
              <a:t>We’re pretty much at the limit. </a:t>
            </a:r>
            <a:br>
              <a:rPr lang="en"/>
            </a:br>
            <a:br>
              <a:rPr lang="en"/>
            </a:br>
            <a:br>
              <a:rPr lang="en"/>
            </a:br>
            <a:endParaRPr/>
          </a:p>
        </p:txBody>
      </p:sp>
      <p:pic>
        <p:nvPicPr>
          <p:cNvPr id="228" name="Google Shape;228;p33"/>
          <p:cNvPicPr preferRelativeResize="0"/>
          <p:nvPr/>
        </p:nvPicPr>
        <p:blipFill>
          <a:blip r:embed="rId3">
            <a:alphaModFix/>
          </a:blip>
          <a:stretch>
            <a:fillRect/>
          </a:stretch>
        </p:blipFill>
        <p:spPr>
          <a:xfrm>
            <a:off x="5471106" y="2571750"/>
            <a:ext cx="3189291" cy="2401175"/>
          </a:xfrm>
          <a:prstGeom prst="rect">
            <a:avLst/>
          </a:prstGeom>
          <a:noFill/>
          <a:ln>
            <a:noFill/>
          </a:ln>
        </p:spPr>
      </p:pic>
      <p:sp>
        <p:nvSpPr>
          <p:cNvPr id="229" name="Google Shape;229;p33"/>
          <p:cNvSpPr txBox="1"/>
          <p:nvPr>
            <p:ph idx="1" type="body"/>
          </p:nvPr>
        </p:nvSpPr>
        <p:spPr>
          <a:xfrm>
            <a:off x="900750" y="3080025"/>
            <a:ext cx="4364100" cy="1792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If you want to do a bigger strip, you’ll need a 5V power supply like the one shown here. This plugs into the wall and gives you 5V power and can be rated for various currents like 20A, 30A, and 60A depending on the model</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par>
                                <p:cTn fill="hold" nodeType="with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Wiring to a Power Supply</a:t>
            </a:r>
            <a:endParaRPr/>
          </a:p>
        </p:txBody>
      </p:sp>
      <p:pic>
        <p:nvPicPr>
          <p:cNvPr id="235" name="Google Shape;235;p34"/>
          <p:cNvPicPr preferRelativeResize="0"/>
          <p:nvPr/>
        </p:nvPicPr>
        <p:blipFill>
          <a:blip r:embed="rId3">
            <a:alphaModFix/>
          </a:blip>
          <a:stretch>
            <a:fillRect/>
          </a:stretch>
        </p:blipFill>
        <p:spPr>
          <a:xfrm>
            <a:off x="222250" y="1161400"/>
            <a:ext cx="3750347" cy="3820975"/>
          </a:xfrm>
          <a:prstGeom prst="rect">
            <a:avLst/>
          </a:prstGeom>
          <a:noFill/>
          <a:ln>
            <a:noFill/>
          </a:ln>
        </p:spPr>
      </p:pic>
      <p:sp>
        <p:nvSpPr>
          <p:cNvPr id="236" name="Google Shape;236;p34"/>
          <p:cNvSpPr txBox="1"/>
          <p:nvPr>
            <p:ph idx="1" type="body"/>
          </p:nvPr>
        </p:nvSpPr>
        <p:spPr>
          <a:xfrm>
            <a:off x="4916600" y="1152475"/>
            <a:ext cx="3915600" cy="3738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The data wire still goes to GPIO-18 on the Raspberry Pi</a:t>
            </a:r>
            <a:endParaRPr/>
          </a:p>
          <a:p>
            <a:pPr indent="-342900" lvl="0" marL="457200" rtl="0" algn="l">
              <a:spcBef>
                <a:spcPts val="0"/>
              </a:spcBef>
              <a:spcAft>
                <a:spcPts val="0"/>
              </a:spcAft>
              <a:buSzPts val="1800"/>
              <a:buChar char="●"/>
            </a:pPr>
            <a:r>
              <a:rPr lang="en"/>
              <a:t>The +5V power wire now goes to the power supply instead of the Raspberry Pi</a:t>
            </a:r>
            <a:endParaRPr/>
          </a:p>
          <a:p>
            <a:pPr indent="-342900" lvl="0" marL="457200" rtl="0" algn="l">
              <a:spcBef>
                <a:spcPts val="0"/>
              </a:spcBef>
              <a:spcAft>
                <a:spcPts val="0"/>
              </a:spcAft>
              <a:buSzPts val="1800"/>
              <a:buChar char="●"/>
            </a:pPr>
            <a:r>
              <a:rPr lang="en"/>
              <a:t>The GND wire now goes to BOTH the Raspberry Pi and the Power Supply. </a:t>
            </a:r>
            <a:endParaRPr/>
          </a:p>
          <a:p>
            <a:pPr indent="-342900" lvl="0" marL="457200" rtl="0" algn="l">
              <a:spcBef>
                <a:spcPts val="0"/>
              </a:spcBef>
              <a:spcAft>
                <a:spcPts val="0"/>
              </a:spcAft>
              <a:buSzPts val="1800"/>
              <a:buChar char="●"/>
            </a:pPr>
            <a:r>
              <a:rPr lang="en"/>
              <a:t>It’s likely a logic level converter would also be used here (not pictured)</a:t>
            </a:r>
            <a:br>
              <a:rPr lang="en"/>
            </a:b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Including a Logic-Level Converter</a:t>
            </a:r>
            <a:endParaRPr/>
          </a:p>
        </p:txBody>
      </p:sp>
      <p:pic>
        <p:nvPicPr>
          <p:cNvPr id="242" name="Google Shape;242;p35"/>
          <p:cNvPicPr preferRelativeResize="0"/>
          <p:nvPr/>
        </p:nvPicPr>
        <p:blipFill>
          <a:blip r:embed="rId3">
            <a:alphaModFix/>
          </a:blip>
          <a:stretch>
            <a:fillRect/>
          </a:stretch>
        </p:blipFill>
        <p:spPr>
          <a:xfrm>
            <a:off x="1690675" y="1433950"/>
            <a:ext cx="5762625" cy="32385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6"/>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Setting up a Service to Run at Startup</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Systemctl to control services</a:t>
            </a:r>
            <a:endParaRPr/>
          </a:p>
        </p:txBody>
      </p:sp>
      <p:sp>
        <p:nvSpPr>
          <p:cNvPr id="253" name="Google Shape;253;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Linux systems, like the Raspberry Pi, use a program </a:t>
            </a:r>
            <a:r>
              <a:rPr lang="en"/>
              <a:t>called</a:t>
            </a:r>
            <a:r>
              <a:rPr lang="en"/>
              <a:t> systemctl to control services, which are programs being run automatically in the background. This can be used to make your NeoPixel program run as soon as the Raspberry Pi boots up. </a:t>
            </a:r>
            <a:br>
              <a:rPr lang="en"/>
            </a:br>
            <a:br>
              <a:rPr lang="en"/>
            </a:br>
            <a:r>
              <a:rPr lang="en"/>
              <a:t>Building your own service is a little beyond the scope of this course, but one has been provided for you.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Editing Pattern.sh</a:t>
            </a:r>
            <a:endParaRPr/>
          </a:p>
        </p:txBody>
      </p:sp>
      <p:sp>
        <p:nvSpPr>
          <p:cNvPr id="259" name="Google Shape;259;p38"/>
          <p:cNvSpPr/>
          <p:nvPr/>
        </p:nvSpPr>
        <p:spPr>
          <a:xfrm>
            <a:off x="5558400" y="3685975"/>
            <a:ext cx="32739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nano Pattern.sh</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pic>
        <p:nvPicPr>
          <p:cNvPr id="260" name="Google Shape;260;p38"/>
          <p:cNvPicPr preferRelativeResize="0"/>
          <p:nvPr/>
        </p:nvPicPr>
        <p:blipFill rotWithShape="1">
          <a:blip r:embed="rId3">
            <a:alphaModFix/>
          </a:blip>
          <a:srcRect b="71043" l="17413" r="43294" t="14008"/>
          <a:stretch/>
        </p:blipFill>
        <p:spPr>
          <a:xfrm>
            <a:off x="510575" y="1384675"/>
            <a:ext cx="4334648" cy="1030675"/>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Starting / Stopping the lighting service</a:t>
            </a:r>
            <a:endParaRPr/>
          </a:p>
        </p:txBody>
      </p:sp>
      <p:pic>
        <p:nvPicPr>
          <p:cNvPr id="266" name="Google Shape;266;p39"/>
          <p:cNvPicPr preferRelativeResize="0"/>
          <p:nvPr/>
        </p:nvPicPr>
        <p:blipFill>
          <a:blip r:embed="rId3">
            <a:alphaModFix/>
          </a:blip>
          <a:stretch>
            <a:fillRect/>
          </a:stretch>
        </p:blipFill>
        <p:spPr>
          <a:xfrm>
            <a:off x="374388" y="1651100"/>
            <a:ext cx="8395224" cy="244271"/>
          </a:xfrm>
          <a:prstGeom prst="rect">
            <a:avLst/>
          </a:prstGeom>
          <a:noFill/>
          <a:ln cap="flat" cmpd="sng" w="38100">
            <a:solidFill>
              <a:srgbClr val="000000"/>
            </a:solidFill>
            <a:prstDash val="solid"/>
            <a:round/>
            <a:headEnd len="sm" w="sm" type="none"/>
            <a:tailEnd len="sm" w="sm" type="none"/>
          </a:ln>
        </p:spPr>
      </p:pic>
      <p:sp>
        <p:nvSpPr>
          <p:cNvPr id="267" name="Google Shape;267;p39"/>
          <p:cNvSpPr txBox="1"/>
          <p:nvPr>
            <p:ph idx="1" type="body"/>
          </p:nvPr>
        </p:nvSpPr>
        <p:spPr>
          <a:xfrm>
            <a:off x="249000" y="1230138"/>
            <a:ext cx="8520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Start the service running with the following command:</a:t>
            </a:r>
            <a:endParaRPr/>
          </a:p>
        </p:txBody>
      </p:sp>
      <p:sp>
        <p:nvSpPr>
          <p:cNvPr id="268" name="Google Shape;268;p39"/>
          <p:cNvSpPr txBox="1"/>
          <p:nvPr>
            <p:ph idx="1" type="body"/>
          </p:nvPr>
        </p:nvSpPr>
        <p:spPr>
          <a:xfrm>
            <a:off x="311700" y="2096263"/>
            <a:ext cx="8520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Stop</a:t>
            </a:r>
            <a:r>
              <a:rPr lang="en"/>
              <a:t> the service from running with the following command:</a:t>
            </a:r>
            <a:endParaRPr/>
          </a:p>
        </p:txBody>
      </p:sp>
      <p:pic>
        <p:nvPicPr>
          <p:cNvPr id="269" name="Google Shape;269;p39"/>
          <p:cNvPicPr preferRelativeResize="0"/>
          <p:nvPr/>
        </p:nvPicPr>
        <p:blipFill>
          <a:blip r:embed="rId4">
            <a:alphaModFix/>
          </a:blip>
          <a:stretch>
            <a:fillRect/>
          </a:stretch>
        </p:blipFill>
        <p:spPr>
          <a:xfrm>
            <a:off x="374325" y="2532307"/>
            <a:ext cx="8395347" cy="244275"/>
          </a:xfrm>
          <a:prstGeom prst="rect">
            <a:avLst/>
          </a:prstGeom>
          <a:noFill/>
          <a:ln cap="flat" cmpd="sng" w="38100">
            <a:solidFill>
              <a:srgbClr val="000000"/>
            </a:solidFill>
            <a:prstDash val="solid"/>
            <a:round/>
            <a:headEnd len="sm" w="sm" type="none"/>
            <a:tailEnd len="sm" w="sm" type="none"/>
          </a:ln>
        </p:spPr>
      </p:pic>
      <p:sp>
        <p:nvSpPr>
          <p:cNvPr id="270" name="Google Shape;270;p39"/>
          <p:cNvSpPr txBox="1"/>
          <p:nvPr>
            <p:ph idx="1" type="body"/>
          </p:nvPr>
        </p:nvSpPr>
        <p:spPr>
          <a:xfrm>
            <a:off x="374413" y="3063363"/>
            <a:ext cx="8520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Set the service to run at boot with the following command:</a:t>
            </a:r>
            <a:endParaRPr/>
          </a:p>
        </p:txBody>
      </p:sp>
      <p:pic>
        <p:nvPicPr>
          <p:cNvPr id="271" name="Google Shape;271;p39"/>
          <p:cNvPicPr preferRelativeResize="0"/>
          <p:nvPr/>
        </p:nvPicPr>
        <p:blipFill rotWithShape="1">
          <a:blip r:embed="rId5">
            <a:alphaModFix/>
          </a:blip>
          <a:srcRect b="0" l="0" r="1215" t="0"/>
          <a:stretch/>
        </p:blipFill>
        <p:spPr>
          <a:xfrm>
            <a:off x="311713" y="3477450"/>
            <a:ext cx="8669926" cy="288200"/>
          </a:xfrm>
          <a:prstGeom prst="rect">
            <a:avLst/>
          </a:prstGeom>
          <a:noFill/>
          <a:ln cap="flat" cmpd="sng" w="38100">
            <a:solidFill>
              <a:srgbClr val="000000"/>
            </a:solidFill>
            <a:prstDash val="solid"/>
            <a:round/>
            <a:headEnd len="sm" w="sm" type="none"/>
            <a:tailEnd len="sm" w="sm" type="none"/>
          </a:ln>
        </p:spPr>
      </p:pic>
      <p:sp>
        <p:nvSpPr>
          <p:cNvPr id="272" name="Google Shape;272;p39"/>
          <p:cNvSpPr txBox="1"/>
          <p:nvPr>
            <p:ph idx="1" type="body"/>
          </p:nvPr>
        </p:nvSpPr>
        <p:spPr>
          <a:xfrm>
            <a:off x="386375" y="4030463"/>
            <a:ext cx="8520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Set the service to run at boot with the following command:</a:t>
            </a:r>
            <a:endParaRPr/>
          </a:p>
        </p:txBody>
      </p:sp>
      <p:pic>
        <p:nvPicPr>
          <p:cNvPr id="273" name="Google Shape;273;p39"/>
          <p:cNvPicPr preferRelativeResize="0"/>
          <p:nvPr/>
        </p:nvPicPr>
        <p:blipFill rotWithShape="1">
          <a:blip r:embed="rId6">
            <a:alphaModFix/>
          </a:blip>
          <a:srcRect b="0" l="0" r="0" t="15282"/>
          <a:stretch/>
        </p:blipFill>
        <p:spPr>
          <a:xfrm>
            <a:off x="386375" y="4466526"/>
            <a:ext cx="5293500" cy="288200"/>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0"/>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Using SSH to Control Your Pi</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Connecting via SSH</a:t>
            </a:r>
            <a:endParaRPr/>
          </a:p>
        </p:txBody>
      </p:sp>
      <p:sp>
        <p:nvSpPr>
          <p:cNvPr id="284" name="Google Shape;284;p41"/>
          <p:cNvSpPr txBox="1"/>
          <p:nvPr>
            <p:ph idx="1" type="body"/>
          </p:nvPr>
        </p:nvSpPr>
        <p:spPr>
          <a:xfrm>
            <a:off x="249000" y="974938"/>
            <a:ext cx="8520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Use the following command to get your IP address (yours will differ):</a:t>
            </a:r>
            <a:endParaRPr/>
          </a:p>
        </p:txBody>
      </p:sp>
      <p:pic>
        <p:nvPicPr>
          <p:cNvPr id="285" name="Google Shape;285;p41"/>
          <p:cNvPicPr preferRelativeResize="0"/>
          <p:nvPr/>
        </p:nvPicPr>
        <p:blipFill>
          <a:blip r:embed="rId3">
            <a:alphaModFix/>
          </a:blip>
          <a:stretch>
            <a:fillRect/>
          </a:stretch>
        </p:blipFill>
        <p:spPr>
          <a:xfrm>
            <a:off x="311700" y="1400043"/>
            <a:ext cx="3260350" cy="427575"/>
          </a:xfrm>
          <a:prstGeom prst="rect">
            <a:avLst/>
          </a:prstGeom>
          <a:noFill/>
          <a:ln cap="flat" cmpd="sng" w="38100">
            <a:solidFill>
              <a:srgbClr val="000000"/>
            </a:solidFill>
            <a:prstDash val="solid"/>
            <a:round/>
            <a:headEnd len="sm" w="sm" type="none"/>
            <a:tailEnd len="sm" w="sm" type="none"/>
          </a:ln>
        </p:spPr>
      </p:pic>
      <p:sp>
        <p:nvSpPr>
          <p:cNvPr id="286" name="Google Shape;286;p41"/>
          <p:cNvSpPr txBox="1"/>
          <p:nvPr>
            <p:ph idx="1" type="body"/>
          </p:nvPr>
        </p:nvSpPr>
        <p:spPr>
          <a:xfrm>
            <a:off x="311700" y="1912524"/>
            <a:ext cx="8520600" cy="128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Trade IP addresses with another student. They will log into your Raspberry Pi, and you will log into theirs. </a:t>
            </a:r>
            <a:br>
              <a:rPr lang="en"/>
            </a:br>
            <a:r>
              <a:rPr lang="en"/>
              <a:t>Type the following command, replacing their IP address for the one shown here. When prompted, type ‘yes’ to accept the connection. The password is ‘humanmade’</a:t>
            </a:r>
            <a:br>
              <a:rPr lang="en"/>
            </a:br>
            <a:br>
              <a:rPr lang="en"/>
            </a:br>
            <a:endParaRPr/>
          </a:p>
        </p:txBody>
      </p:sp>
      <p:pic>
        <p:nvPicPr>
          <p:cNvPr id="287" name="Google Shape;287;p41"/>
          <p:cNvPicPr preferRelativeResize="0"/>
          <p:nvPr/>
        </p:nvPicPr>
        <p:blipFill>
          <a:blip r:embed="rId4">
            <a:alphaModFix/>
          </a:blip>
          <a:stretch>
            <a:fillRect/>
          </a:stretch>
        </p:blipFill>
        <p:spPr>
          <a:xfrm>
            <a:off x="249000" y="3365479"/>
            <a:ext cx="8229750" cy="1287900"/>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Running RandomChange.py</a:t>
            </a:r>
            <a:endParaRPr/>
          </a:p>
        </p:txBody>
      </p:sp>
      <p:sp>
        <p:nvSpPr>
          <p:cNvPr id="70" name="Google Shape;70;p15"/>
          <p:cNvSpPr/>
          <p:nvPr/>
        </p:nvSpPr>
        <p:spPr>
          <a:xfrm>
            <a:off x="2082150" y="2130300"/>
            <a:ext cx="49797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RandomChange.py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
        <p:nvSpPr>
          <p:cNvPr id="71" name="Google Shape;71;p15"/>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Open the Terminal Window and type the following commands:</a:t>
            </a:r>
            <a:endParaRPr>
              <a:solidFill>
                <a:srgbClr val="FFFFFF"/>
              </a:solidFill>
              <a:latin typeface="Average"/>
              <a:ea typeface="Average"/>
              <a:cs typeface="Average"/>
              <a:sym typeface="Average"/>
            </a:endParaRPr>
          </a:p>
        </p:txBody>
      </p:sp>
      <p:sp>
        <p:nvSpPr>
          <p:cNvPr id="72" name="Google Shape;72;p15"/>
          <p:cNvSpPr/>
          <p:nvPr/>
        </p:nvSpPr>
        <p:spPr>
          <a:xfrm>
            <a:off x="3785550" y="3841350"/>
            <a:ext cx="1572900" cy="5727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lang="en" sz="2000">
                <a:solidFill>
                  <a:srgbClr val="4A86E8"/>
                </a:solidFill>
              </a:rPr>
              <a:t>ctrl+c</a:t>
            </a:r>
            <a:endParaRPr b="1" sz="2000">
              <a:solidFill>
                <a:srgbClr val="4A86E8"/>
              </a:solidFill>
            </a:endParaRPr>
          </a:p>
          <a:p>
            <a:pPr indent="0" lvl="0" marL="0" rtl="0" algn="l">
              <a:spcBef>
                <a:spcPts val="0"/>
              </a:spcBef>
              <a:spcAft>
                <a:spcPts val="0"/>
              </a:spcAft>
              <a:buNone/>
            </a:pPr>
            <a:r>
              <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 via SSH</a:t>
            </a:r>
            <a:endParaRPr/>
          </a:p>
        </p:txBody>
      </p:sp>
      <p:sp>
        <p:nvSpPr>
          <p:cNvPr id="293" name="Google Shape;293;p4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are now connected to their Raspberry Pi, and commands will be executed on that machine. Try running one of the scripts in their NeoPixel directory and see what happens! </a:t>
            </a:r>
            <a:br>
              <a:rPr lang="en"/>
            </a:br>
            <a:br>
              <a:rPr lang="en"/>
            </a:br>
            <a:r>
              <a:rPr lang="en"/>
              <a:t>Keep in mind, SSH does not require both machines to be a Raspberry Pi, you can connect to a Pi this way from pretty much any type of computer, as long as you are on the same network.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End Advanced Operations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RandomChange.py</a:t>
            </a:r>
            <a:endParaRPr/>
          </a:p>
        </p:txBody>
      </p:sp>
      <p:pic>
        <p:nvPicPr>
          <p:cNvPr id="78" name="Google Shape;78;p16"/>
          <p:cNvPicPr preferRelativeResize="0"/>
          <p:nvPr/>
        </p:nvPicPr>
        <p:blipFill rotWithShape="1">
          <a:blip r:embed="rId3">
            <a:alphaModFix/>
          </a:blip>
          <a:srcRect b="24769" l="17413" r="35699" t="14862"/>
          <a:stretch/>
        </p:blipFill>
        <p:spPr>
          <a:xfrm>
            <a:off x="1904425" y="1208025"/>
            <a:ext cx="4338601" cy="3491251"/>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Modifying </a:t>
            </a:r>
            <a:r>
              <a:rPr lang="en"/>
              <a:t>RandomChange.py</a:t>
            </a:r>
            <a:endParaRPr/>
          </a:p>
        </p:txBody>
      </p:sp>
      <p:pic>
        <p:nvPicPr>
          <p:cNvPr id="84" name="Google Shape;84;p17"/>
          <p:cNvPicPr preferRelativeResize="0"/>
          <p:nvPr/>
        </p:nvPicPr>
        <p:blipFill rotWithShape="1">
          <a:blip r:embed="rId3">
            <a:alphaModFix/>
          </a:blip>
          <a:srcRect b="24769" l="17413" r="35699" t="14862"/>
          <a:stretch/>
        </p:blipFill>
        <p:spPr>
          <a:xfrm>
            <a:off x="373175" y="1227675"/>
            <a:ext cx="4338601" cy="3491251"/>
          </a:xfrm>
          <a:prstGeom prst="rect">
            <a:avLst/>
          </a:prstGeom>
          <a:noFill/>
          <a:ln cap="flat" cmpd="sng" w="38100">
            <a:solidFill>
              <a:srgbClr val="000000"/>
            </a:solidFill>
            <a:prstDash val="solid"/>
            <a:round/>
            <a:headEnd len="sm" w="sm" type="none"/>
            <a:tailEnd len="sm" w="sm" type="none"/>
          </a:ln>
        </p:spPr>
      </p:pic>
      <p:sp>
        <p:nvSpPr>
          <p:cNvPr id="85" name="Google Shape;85;p17"/>
          <p:cNvSpPr/>
          <p:nvPr/>
        </p:nvSpPr>
        <p:spPr>
          <a:xfrm>
            <a:off x="4858975" y="3963400"/>
            <a:ext cx="4171500" cy="945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Ctrl+x, y, enter to save file</a:t>
            </a:r>
            <a:endParaRPr sz="2000">
              <a:solidFill>
                <a:srgbClr val="4A86E8"/>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1800">
                <a:solidFill>
                  <a:srgbClr val="00FF00"/>
                </a:solidFill>
              </a:rPr>
              <a:t>sudo python3 RandomChange.py</a:t>
            </a:r>
            <a:endParaRPr sz="1800">
              <a:solidFill>
                <a:srgbClr val="4A86E8"/>
              </a:solidFill>
            </a:endParaRPr>
          </a:p>
          <a:p>
            <a:pPr indent="0" lvl="0" marL="0" rtl="0" algn="l">
              <a:spcBef>
                <a:spcPts val="0"/>
              </a:spcBef>
              <a:spcAft>
                <a:spcPts val="0"/>
              </a:spcAft>
              <a:buNone/>
            </a:pPr>
            <a:r>
              <a:t/>
            </a:r>
            <a:endParaRPr>
              <a:solidFill>
                <a:srgbClr val="00FF00"/>
              </a:solidFill>
            </a:endParaRPr>
          </a:p>
        </p:txBody>
      </p:sp>
      <p:sp>
        <p:nvSpPr>
          <p:cNvPr id="86" name="Google Shape;86;p17"/>
          <p:cNvSpPr txBox="1"/>
          <p:nvPr/>
        </p:nvSpPr>
        <p:spPr>
          <a:xfrm>
            <a:off x="5195075" y="1617638"/>
            <a:ext cx="3225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Make changes to the code such that it </a:t>
            </a:r>
            <a:r>
              <a:rPr lang="en">
                <a:solidFill>
                  <a:srgbClr val="FFFFFF"/>
                </a:solidFill>
                <a:latin typeface="Average"/>
                <a:ea typeface="Average"/>
                <a:cs typeface="Average"/>
                <a:sym typeface="Average"/>
              </a:rPr>
              <a:t>cycles</a:t>
            </a:r>
            <a:r>
              <a:rPr lang="en">
                <a:solidFill>
                  <a:srgbClr val="FFFFFF"/>
                </a:solidFill>
                <a:latin typeface="Average"/>
                <a:ea typeface="Average"/>
                <a:cs typeface="Average"/>
                <a:sym typeface="Average"/>
              </a:rPr>
              <a:t> randomly through the values in colors instead of always showing red, and that it no longer prints values to the terminal</a:t>
            </a:r>
            <a:endParaRPr>
              <a:solidFill>
                <a:srgbClr val="FFFFFF"/>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 RandomChange.py</a:t>
            </a:r>
            <a:endParaRPr/>
          </a:p>
        </p:txBody>
      </p:sp>
      <p:sp>
        <p:nvSpPr>
          <p:cNvPr id="92" name="Google Shape;92;p18"/>
          <p:cNvSpPr/>
          <p:nvPr/>
        </p:nvSpPr>
        <p:spPr>
          <a:xfrm>
            <a:off x="5500500" y="1688925"/>
            <a:ext cx="3099900" cy="15312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myArray = [0,1,2]</a:t>
            </a:r>
            <a:br>
              <a:rPr lang="en" sz="2000">
                <a:solidFill>
                  <a:srgbClr val="4A86E8"/>
                </a:solidFill>
              </a:rPr>
            </a:br>
            <a:br>
              <a:rPr lang="en" sz="2000">
                <a:solidFill>
                  <a:srgbClr val="4A86E8"/>
                </a:solidFill>
              </a:rPr>
            </a:br>
            <a:r>
              <a:rPr lang="en" sz="2000">
                <a:solidFill>
                  <a:srgbClr val="4A86E8"/>
                </a:solidFill>
              </a:rPr>
              <a:t>len(myArray)</a:t>
            </a:r>
            <a:br>
              <a:rPr lang="en" sz="2000">
                <a:solidFill>
                  <a:srgbClr val="4A86E8"/>
                </a:solidFill>
              </a:rPr>
            </a:br>
            <a:r>
              <a:rPr lang="en" sz="2000">
                <a:solidFill>
                  <a:srgbClr val="4A86E8"/>
                </a:solidFill>
              </a:rPr>
              <a:t>&gt;&gt; 3</a:t>
            </a:r>
            <a:br>
              <a:rPr lang="en" sz="2000">
                <a:solidFill>
                  <a:srgbClr val="4A86E8"/>
                </a:solidFill>
              </a:rPr>
            </a:br>
            <a:endParaRPr>
              <a:solidFill>
                <a:srgbClr val="00FF00"/>
              </a:solidFill>
            </a:endParaRPr>
          </a:p>
        </p:txBody>
      </p:sp>
      <p:pic>
        <p:nvPicPr>
          <p:cNvPr id="93" name="Google Shape;93;p18"/>
          <p:cNvPicPr preferRelativeResize="0"/>
          <p:nvPr/>
        </p:nvPicPr>
        <p:blipFill rotWithShape="1">
          <a:blip r:embed="rId3">
            <a:alphaModFix/>
          </a:blip>
          <a:srcRect b="24723" l="17406" r="35837" t="14900"/>
          <a:stretch/>
        </p:blipFill>
        <p:spPr>
          <a:xfrm>
            <a:off x="657800" y="1109800"/>
            <a:ext cx="4573199" cy="3690749"/>
          </a:xfrm>
          <a:prstGeom prst="rect">
            <a:avLst/>
          </a:prstGeom>
          <a:noFill/>
          <a:ln cap="flat" cmpd="sng" w="38100">
            <a:solidFill>
              <a:srgbClr val="000000"/>
            </a:solidFill>
            <a:prstDash val="solid"/>
            <a:round/>
            <a:headEnd len="sm" w="sm" type="none"/>
            <a:tailEnd len="sm" w="sm" type="none"/>
          </a:ln>
        </p:spPr>
      </p:pic>
      <p:pic>
        <p:nvPicPr>
          <p:cNvPr id="94" name="Google Shape;94;p18"/>
          <p:cNvPicPr preferRelativeResize="0"/>
          <p:nvPr/>
        </p:nvPicPr>
        <p:blipFill rotWithShape="1">
          <a:blip r:embed="rId4">
            <a:alphaModFix/>
          </a:blip>
          <a:srcRect b="9022" l="17401" r="42213" t="80394"/>
          <a:stretch/>
        </p:blipFill>
        <p:spPr>
          <a:xfrm>
            <a:off x="3651650" y="4119500"/>
            <a:ext cx="5357351" cy="877374"/>
          </a:xfrm>
          <a:prstGeom prst="rect">
            <a:avLst/>
          </a:prstGeom>
          <a:noFill/>
          <a:ln cap="flat" cmpd="sng" w="38100">
            <a:solidFill>
              <a:schemeClr val="dk1"/>
            </a:solidFill>
            <a:prstDash val="solid"/>
            <a:round/>
            <a:headEnd len="sm" w="sm" type="none"/>
            <a:tailEnd len="sm" w="sm" type="none"/>
          </a:ln>
        </p:spPr>
      </p:pic>
      <p:sp>
        <p:nvSpPr>
          <p:cNvPr id="95" name="Google Shape;95;p18"/>
          <p:cNvSpPr/>
          <p:nvPr/>
        </p:nvSpPr>
        <p:spPr>
          <a:xfrm>
            <a:off x="3877375" y="3740475"/>
            <a:ext cx="441600" cy="300600"/>
          </a:xfrm>
          <a:prstGeom prst="leftArrow">
            <a:avLst>
              <a:gd fmla="val 50000" name="adj1"/>
              <a:gd fmla="val 50000" name="adj2"/>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a:off x="2586850" y="3436175"/>
            <a:ext cx="309000" cy="197700"/>
          </a:xfrm>
          <a:prstGeom prst="leftArrow">
            <a:avLst>
              <a:gd fmla="val 50000" name="adj1"/>
              <a:gd fmla="val 50000" name="adj2"/>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rot="-5400000">
            <a:off x="3943675" y="3048700"/>
            <a:ext cx="309000" cy="197700"/>
          </a:xfrm>
          <a:prstGeom prst="leftArrow">
            <a:avLst>
              <a:gd fmla="val 50000" name="adj1"/>
              <a:gd fmla="val 50000" name="adj2"/>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Working With Larger NeoPixel Strands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 Ruler.py</a:t>
            </a:r>
            <a:endParaRPr/>
          </a:p>
        </p:txBody>
      </p:sp>
      <p:sp>
        <p:nvSpPr>
          <p:cNvPr id="108" name="Google Shape;108;p20"/>
          <p:cNvSpPr/>
          <p:nvPr/>
        </p:nvSpPr>
        <p:spPr>
          <a:xfrm>
            <a:off x="2082150" y="2130300"/>
            <a:ext cx="49797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nano Ruler</a:t>
            </a:r>
            <a:r>
              <a:rPr b="1" lang="en" sz="2000">
                <a:solidFill>
                  <a:srgbClr val="00FF00"/>
                </a:solidFill>
              </a:rPr>
              <a:t>.py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
        <p:nvSpPr>
          <p:cNvPr id="109" name="Google Shape;109;p20"/>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Average"/>
                <a:ea typeface="Average"/>
                <a:cs typeface="Average"/>
                <a:sym typeface="Average"/>
              </a:rPr>
              <a:t>Open the Terminal Window and type the following commands:</a:t>
            </a:r>
            <a:endParaRPr>
              <a:solidFill>
                <a:srgbClr val="FFFFFF"/>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Ruler.py</a:t>
            </a:r>
            <a:endParaRPr/>
          </a:p>
        </p:txBody>
      </p:sp>
      <p:pic>
        <p:nvPicPr>
          <p:cNvPr id="115" name="Google Shape;115;p21"/>
          <p:cNvPicPr preferRelativeResize="0"/>
          <p:nvPr/>
        </p:nvPicPr>
        <p:blipFill rotWithShape="1">
          <a:blip r:embed="rId3">
            <a:alphaModFix/>
          </a:blip>
          <a:srcRect b="38385" l="17519" r="35860" t="14602"/>
          <a:stretch/>
        </p:blipFill>
        <p:spPr>
          <a:xfrm>
            <a:off x="618525" y="1276700"/>
            <a:ext cx="5357851" cy="3376649"/>
          </a:xfrm>
          <a:prstGeom prst="rect">
            <a:avLst/>
          </a:prstGeom>
          <a:noFill/>
          <a:ln cap="flat" cmpd="sng" w="38100">
            <a:solidFill>
              <a:srgbClr val="000000"/>
            </a:solidFill>
            <a:prstDash val="solid"/>
            <a:round/>
            <a:headEnd len="sm" w="sm" type="none"/>
            <a:tailEnd len="sm" w="sm" type="none"/>
          </a:ln>
        </p:spPr>
      </p:pic>
      <p:sp>
        <p:nvSpPr>
          <p:cNvPr id="116" name="Google Shape;116;p21"/>
          <p:cNvSpPr/>
          <p:nvPr/>
        </p:nvSpPr>
        <p:spPr>
          <a:xfrm>
            <a:off x="618525" y="1276700"/>
            <a:ext cx="2326500" cy="854100"/>
          </a:xfrm>
          <a:prstGeom prst="rect">
            <a:avLst/>
          </a:prstGeom>
          <a:solidFill>
            <a:srgbClr val="030303">
              <a:alpha val="7798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